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6" r:id="rId1"/>
    <p:sldMasterId id="2147483888" r:id="rId2"/>
    <p:sldMasterId id="2147483900" r:id="rId3"/>
  </p:sldMasterIdLst>
  <p:notesMasterIdLst>
    <p:notesMasterId r:id="rId40"/>
  </p:notesMasterIdLst>
  <p:handoutMasterIdLst>
    <p:handoutMasterId r:id="rId41"/>
  </p:handoutMasterIdLst>
  <p:sldIdLst>
    <p:sldId id="275" r:id="rId4"/>
    <p:sldId id="281" r:id="rId5"/>
    <p:sldId id="277" r:id="rId6"/>
    <p:sldId id="280" r:id="rId7"/>
    <p:sldId id="283" r:id="rId8"/>
    <p:sldId id="284" r:id="rId9"/>
    <p:sldId id="286" r:id="rId10"/>
    <p:sldId id="289" r:id="rId11"/>
    <p:sldId id="288" r:id="rId12"/>
    <p:sldId id="291" r:id="rId13"/>
    <p:sldId id="293" r:id="rId14"/>
    <p:sldId id="295" r:id="rId15"/>
    <p:sldId id="296" r:id="rId16"/>
    <p:sldId id="297" r:id="rId17"/>
    <p:sldId id="300" r:id="rId18"/>
    <p:sldId id="303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1" r:id="rId33"/>
    <p:sldId id="322" r:id="rId34"/>
    <p:sldId id="323" r:id="rId35"/>
    <p:sldId id="325" r:id="rId36"/>
    <p:sldId id="326" r:id="rId37"/>
    <p:sldId id="327" r:id="rId38"/>
    <p:sldId id="271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B"/>
    <a:srgbClr val="0066FF"/>
    <a:srgbClr val="960000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71" autoAdjust="0"/>
  </p:normalViewPr>
  <p:slideViewPr>
    <p:cSldViewPr>
      <p:cViewPr>
        <p:scale>
          <a:sx n="100" d="100"/>
          <a:sy n="100" d="100"/>
        </p:scale>
        <p:origin x="-54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smtClean="0"/>
              <a:t>Instabilità termoacustica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5D785-6F95-4D2D-BAF9-5B11EA9DD208}" type="datetimeFigureOut">
              <a:rPr lang="it-IT" smtClean="0"/>
              <a:t>23/10/2015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532CD-0230-45E9-B032-D1A30FFB96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2610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smtClean="0"/>
              <a:t>Instabilità termoacustica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F7C20-B4DB-45F1-A40F-0DC3657FF654}" type="datetimeFigureOut">
              <a:rPr lang="it-IT" smtClean="0"/>
              <a:t>23/10/2015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15572-BF2F-4788-A81F-7BDB5F08035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812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779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163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949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49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039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52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5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33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46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90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47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25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73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27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2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30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1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4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59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7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8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91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34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7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89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3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802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2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31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31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7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37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30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70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19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63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16/10/2015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Roberto Cademartori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9F6D5-6DDB-4E97-8018-01E66FC6ED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81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16/10/2015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Roberto Cademartori</a:t>
            </a:r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B0BAB4-FC8B-4596-8205-113E27E62FB2}" type="slidenum">
              <a:rPr lang="it-IT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3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16/10/2015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it-IT" smtClean="0">
                <a:solidFill>
                  <a:srgbClr val="F8F8F8">
                    <a:shade val="50000"/>
                  </a:srgbClr>
                </a:solidFill>
              </a:rPr>
              <a:t>Roberto Cademartori</a:t>
            </a:r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1C34702-0AA9-4379-A33C-D19BC14DB772}" type="slidenum">
              <a:rPr lang="it-IT" smtClean="0">
                <a:solidFill>
                  <a:srgbClr val="F8F8F8">
                    <a:shade val="50000"/>
                  </a:srgbClr>
                </a:solidFill>
              </a:rPr>
              <a:pPr/>
              <a:t>‹#›</a:t>
            </a:fld>
            <a:endParaRPr lang="it-IT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49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jpe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83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35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55120"/>
            <a:ext cx="2546379" cy="1695888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23528" y="2996952"/>
            <a:ext cx="8568952" cy="4309939"/>
          </a:xfrm>
        </p:spPr>
        <p:txBody>
          <a:bodyPr/>
          <a:lstStyle/>
          <a:p>
            <a:pPr marL="36576" indent="0" algn="ctr">
              <a:buNone/>
            </a:pP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cs typeface="Times New Roman" panose="02020603050405020304" pitchFamily="18" charset="0"/>
              </a:rPr>
              <a:t>Influence </a:t>
            </a: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cs typeface="Times New Roman" panose="02020603050405020304" pitchFamily="18" charset="0"/>
              </a:rPr>
              <a:t>of nonlinear flame models on thermoacoustic instabilities in combustion chamber</a:t>
            </a:r>
          </a:p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b="1" smtClean="0">
                <a:solidFill>
                  <a:schemeClr val="tx1"/>
                </a:solidFill>
              </a:rPr>
              <a:t>1</a:t>
            </a:fld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8298" y="4833156"/>
            <a:ext cx="8147248" cy="183620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it-IT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it-IT" sz="3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Roberto </a:t>
            </a:r>
            <a:r>
              <a:rPr lang="it-IT" sz="3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Cademartori  </a:t>
            </a:r>
            <a:endParaRPr lang="it-IT" sz="3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/>
              <a:buNone/>
            </a:pPr>
            <a:endParaRPr lang="it-IT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/>
              <a:buNone/>
            </a:pPr>
            <a:r>
              <a:rPr lang="it-IT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Relatore: Prof. Alessandro Bottaro</a:t>
            </a:r>
          </a:p>
          <a:p>
            <a:pPr marL="0" indent="0">
              <a:buFont typeface="Wingdings 2"/>
              <a:buNone/>
            </a:pPr>
            <a:r>
              <a:rPr lang="it-IT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Correlatore: Ing. Giovanni Campa</a:t>
            </a:r>
            <a:r>
              <a:rPr lang="it-IT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lang="it-IT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Wingdings 2"/>
              <a:buNone/>
            </a:pPr>
            <a:endParaRPr lang="it-IT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Wingdings 2"/>
              <a:buNone/>
            </a:pPr>
            <a:endParaRPr lang="it-IT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Wingdings 2"/>
              <a:buNone/>
            </a:pPr>
            <a:r>
              <a:rPr lang="it-IT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 </a:t>
            </a:r>
            <a:r>
              <a:rPr lang="it-IT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Ottobre  2015</a:t>
            </a:r>
            <a:endParaRPr lang="it-IT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Font typeface="Wingdings 2"/>
              <a:buNone/>
            </a:pPr>
            <a:endParaRPr lang="it-IT" sz="3600" b="1" dirty="0" smtClean="0">
              <a:solidFill>
                <a:srgbClr val="C00000"/>
              </a:solidFill>
              <a:latin typeface="Lucida Calligraphy" panose="03010101010101010101" pitchFamily="66" charset="0"/>
              <a:cs typeface="Times New Roman" panose="02020603050405020304" pitchFamily="18" charset="0"/>
            </a:endParaRPr>
          </a:p>
          <a:p>
            <a:pPr marL="36576" indent="0" algn="ctr">
              <a:buFont typeface="Wingdings 2"/>
              <a:buNone/>
            </a:pPr>
            <a:endParaRPr lang="it-IT" sz="3600" b="1" dirty="0" smtClean="0">
              <a:solidFill>
                <a:srgbClr val="C00000"/>
              </a:solidFill>
              <a:latin typeface="Lucida Calligraphy" panose="03010101010101010101" pitchFamily="66" charset="0"/>
              <a:cs typeface="Times New Roman" panose="02020603050405020304" pitchFamily="18" charset="0"/>
            </a:endParaRPr>
          </a:p>
          <a:p>
            <a:pPr marL="36576" indent="0" algn="ctr">
              <a:buFont typeface="Wingdings 2"/>
              <a:buNone/>
            </a:pPr>
            <a:endParaRPr lang="it-IT" sz="3600" b="1" dirty="0">
              <a:solidFill>
                <a:srgbClr val="C00000"/>
              </a:solidFill>
              <a:latin typeface="Lucida Calligraphy" panose="030101010101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73" y="116632"/>
            <a:ext cx="1373615" cy="700087"/>
          </a:xfrm>
          <a:prstGeom prst="rect">
            <a:avLst/>
          </a:prstGeom>
          <a:noFill/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112676" y="188640"/>
            <a:ext cx="8568952" cy="504056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di Genova</a:t>
            </a:r>
            <a:b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Scuola Politecnica</a:t>
            </a:r>
          </a:p>
          <a:p>
            <a:pPr marL="36576" indent="0" algn="ctr">
              <a:buNone/>
            </a:pPr>
            <a:endParaRPr lang="it-IT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r>
              <a:rPr lang="it-I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Tesi di laurea</a:t>
            </a:r>
          </a:p>
          <a:p>
            <a:pPr marL="36576" indent="0" algn="ctr">
              <a:buNone/>
            </a:pPr>
            <a:r>
              <a:rPr lang="it-IT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36576" indent="0" algn="ctr">
              <a:buNone/>
            </a:pPr>
            <a:r>
              <a:rPr lang="it-I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Ingegneria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Meccanica Energetica </a:t>
            </a:r>
            <a:endParaRPr lang="it-IT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r>
              <a:rPr lang="it-I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Aeronautica</a:t>
            </a:r>
            <a:endParaRPr lang="it-I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endParaRPr lang="it-IT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endPara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endParaRPr lang="it-I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endPara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 algn="ctr">
              <a:buNone/>
            </a:pPr>
            <a:r>
              <a:rPr lang="it-IT" sz="3200" dirty="0">
                <a:solidFill>
                  <a:srgbClr val="FF0000"/>
                </a:solidFill>
              </a:rPr>
              <a:t/>
            </a:r>
            <a:br>
              <a:rPr lang="it-IT" sz="3200" dirty="0">
                <a:solidFill>
                  <a:srgbClr val="FF0000"/>
                </a:solidFill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68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robeert\Desktop\università\TESI magistrale\presentazione\immagini\eq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7348"/>
            <a:ext cx="2520280" cy="722062"/>
          </a:xfrm>
          <a:prstGeom prst="rect">
            <a:avLst/>
          </a:prstGeom>
          <a:noFill/>
          <a:ln w="22225">
            <a:noFill/>
          </a:ln>
          <a:effectLst>
            <a:glow rad="965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5770984" cy="619472"/>
          </a:xfrm>
        </p:spPr>
        <p:txBody>
          <a:bodyPr/>
          <a:lstStyle/>
          <a:p>
            <a:r>
              <a:rPr lang="it-IT" sz="4000" dirty="0" smtClean="0">
                <a:solidFill>
                  <a:srgbClr val="C00000"/>
                </a:solidFill>
              </a:rPr>
              <a:t>Modello di fiamma</a:t>
            </a:r>
            <a:endParaRPr lang="it-IT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3528" y="908721"/>
            <a:ext cx="8363272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Le oscillazioni di pressione/velocità sono legate alle fluttuazioni di calore attraverso la Flame Transfer Function (</a:t>
            </a:r>
            <a:r>
              <a:rPr lang="it-IT" sz="1800" b="1" dirty="0" smtClean="0">
                <a:solidFill>
                  <a:schemeClr val="tx1"/>
                </a:solidFill>
                <a:latin typeface="+mn-lt"/>
              </a:rPr>
              <a:t>FTF</a:t>
            </a: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).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10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robeert\Desktop\università\TESI magistrale\presentazione\immagini\eq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0978"/>
            <a:ext cx="2664296" cy="945648"/>
          </a:xfrm>
          <a:prstGeom prst="rect">
            <a:avLst/>
          </a:prstGeom>
          <a:noFill/>
          <a:effectLst>
            <a:glow rad="342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3707904" y="1933335"/>
            <a:ext cx="591938" cy="3864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C:\Users\robeert\Desktop\università\TESI magistrale\presentazione\immagini\eq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32908"/>
            <a:ext cx="2808312" cy="831996"/>
          </a:xfrm>
          <a:prstGeom prst="rect">
            <a:avLst/>
          </a:prstGeom>
          <a:noFill/>
          <a:effectLst>
            <a:glow rad="1155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Modello matematico</a:t>
            </a:r>
          </a:p>
        </p:txBody>
      </p:sp>
      <p:sp>
        <p:nvSpPr>
          <p:cNvPr id="14" name="Content Placeholder 20"/>
          <p:cNvSpPr>
            <a:spLocks noGrp="1"/>
          </p:cNvSpPr>
          <p:nvPr>
            <p:ph sz="half" idx="2"/>
          </p:nvPr>
        </p:nvSpPr>
        <p:spPr>
          <a:xfrm>
            <a:off x="323528" y="3933056"/>
            <a:ext cx="8424936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 smtClean="0">
                <a:solidFill>
                  <a:schemeClr val="tx1"/>
                </a:solidFill>
                <a:latin typeface="+mn-lt"/>
              </a:rPr>
              <a:t>Si ottiene un problema agli autovalori risolto in un codice a elementi finiti</a:t>
            </a:r>
          </a:p>
          <a:p>
            <a:pPr marL="0" indent="0">
              <a:buNone/>
            </a:pPr>
            <a:r>
              <a:rPr lang="it-IT" sz="1600" b="1" dirty="0" smtClean="0">
                <a:solidFill>
                  <a:schemeClr val="tx1"/>
                </a:solidFill>
                <a:latin typeface="+mn-lt"/>
              </a:rPr>
              <a:t>(COMSOL  Multiphysics)</a:t>
            </a:r>
            <a:endParaRPr lang="it-IT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23528" y="515719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899592" y="5085184"/>
            <a:ext cx="144016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autovalore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39752" y="4941168"/>
            <a:ext cx="64807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39752" y="5301208"/>
            <a:ext cx="567680" cy="4236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sz="half" idx="2"/>
          </p:nvPr>
        </p:nvSpPr>
        <p:spPr>
          <a:xfrm>
            <a:off x="3131840" y="4604742"/>
            <a:ext cx="144016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  <a:latin typeface="+mn-lt"/>
              </a:rPr>
              <a:t>p</a:t>
            </a: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arte reale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39233" y="4797152"/>
            <a:ext cx="7920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>
            <a:spLocks noGrp="1"/>
          </p:cNvSpPr>
          <p:nvPr>
            <p:ph sz="half" idx="2"/>
          </p:nvPr>
        </p:nvSpPr>
        <p:spPr>
          <a:xfrm>
            <a:off x="5526875" y="4581128"/>
            <a:ext cx="144016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frequenza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2"/>
          </p:nvPr>
        </p:nvSpPr>
        <p:spPr>
          <a:xfrm>
            <a:off x="3131840" y="5373216"/>
            <a:ext cx="1803438" cy="6438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  <a:latin typeface="+mn-lt"/>
              </a:rPr>
              <a:t>p</a:t>
            </a: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arte 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immaginaria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72000" y="5705450"/>
            <a:ext cx="7920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>
            <a:spLocks noGrp="1"/>
          </p:cNvSpPr>
          <p:nvPr>
            <p:ph sz="half" idx="2"/>
          </p:nvPr>
        </p:nvSpPr>
        <p:spPr>
          <a:xfrm>
            <a:off x="5580112" y="5489426"/>
            <a:ext cx="144016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  <a:latin typeface="+mn-lt"/>
              </a:rPr>
              <a:t>g</a:t>
            </a: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rowth rate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948264" y="5513040"/>
            <a:ext cx="432048" cy="2118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48264" y="5724872"/>
            <a:ext cx="360040" cy="2964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452320" y="5201394"/>
                <a:ext cx="1440160" cy="50405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it-IT" sz="2000" b="1" dirty="0" smtClean="0">
                    <a:solidFill>
                      <a:schemeClr val="tx1"/>
                    </a:solidFill>
                    <a:latin typeface="+mn-lt"/>
                  </a:rPr>
                  <a:t>  </a:t>
                </a:r>
                <a:r>
                  <a:rPr lang="it-IT" sz="2000" dirty="0" smtClean="0">
                    <a:solidFill>
                      <a:schemeClr val="tx1"/>
                    </a:solidFill>
                    <a:latin typeface="+mn-lt"/>
                  </a:rPr>
                  <a:t>stabile</a:t>
                </a:r>
                <a:endParaRPr lang="it-IT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452320" y="5201394"/>
                <a:ext cx="1440160" cy="504056"/>
              </a:xfrm>
              <a:blipFill rotWithShape="1">
                <a:blip r:embed="rId5"/>
                <a:stretch>
                  <a:fillRect t="-60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>
            <a:spLocks noGrp="1"/>
          </p:cNvSpPr>
          <p:nvPr>
            <p:ph sz="half" idx="2"/>
          </p:nvPr>
        </p:nvSpPr>
        <p:spPr>
          <a:xfrm>
            <a:off x="7452320" y="5949280"/>
            <a:ext cx="144016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chemeClr val="tx1"/>
                </a:solidFill>
                <a:latin typeface="+mn-lt"/>
              </a:rPr>
              <a:t>+</a:t>
            </a: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  instabile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499992" y="3112368"/>
                <a:ext cx="4038600" cy="7486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 smtClean="0">
                    <a:solidFill>
                      <a:schemeClr val="tx1"/>
                    </a:solidFill>
                    <a:latin typeface="+mn-lt"/>
                  </a:rPr>
                  <a:t>FTF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1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it-IT" sz="1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𝒖</m:t>
                        </m:r>
                      </m:e>
                    </m:acc>
                  </m:oMath>
                </a14:m>
                <a:r>
                  <a:rPr lang="it-IT" sz="1800" b="1" dirty="0" smtClean="0">
                    <a:solidFill>
                      <a:schemeClr val="tx1"/>
                    </a:solidFill>
                    <a:latin typeface="+mn-lt"/>
                  </a:rPr>
                  <a:t>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1800" b="1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it-IT" sz="1800" b="1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endParaRPr lang="it-IT" sz="18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99992" y="3112368"/>
                <a:ext cx="4038600" cy="748680"/>
              </a:xfrm>
              <a:blipFill rotWithShape="1">
                <a:blip r:embed="rId6"/>
                <a:stretch>
                  <a:fillRect l="-1207" t="-40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2267744" y="2924944"/>
            <a:ext cx="1152128" cy="863700"/>
          </a:xfrm>
          <a:prstGeom prst="ellipse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419872" y="3320988"/>
            <a:ext cx="1008112" cy="1919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427984" y="3068961"/>
            <a:ext cx="720080" cy="504056"/>
          </a:xfrm>
          <a:prstGeom prst="ellipse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Straight Arrow Connector 33"/>
          <p:cNvCxnSpPr>
            <a:stCxn id="33" idx="6"/>
          </p:cNvCxnSpPr>
          <p:nvPr/>
        </p:nvCxnSpPr>
        <p:spPr>
          <a:xfrm flipV="1">
            <a:off x="5148064" y="3320988"/>
            <a:ext cx="370427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40152" y="3320988"/>
            <a:ext cx="416818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build="p"/>
      <p:bldP spid="15" grpId="0" animBg="1"/>
      <p:bldP spid="16" grpId="0" build="p"/>
      <p:bldP spid="19" grpId="0" build="p"/>
      <p:bldP spid="21" grpId="0" build="p"/>
      <p:bldP spid="22" grpId="0" build="p"/>
      <p:bldP spid="24" grpId="0" build="p"/>
      <p:bldP spid="27" grpId="0" build="p"/>
      <p:bldP spid="28" grpId="0" build="p"/>
      <p:bldP spid="29" grpId="0" build="p"/>
      <p:bldP spid="3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robeert\Desktop\università\TESI magistrale\Tesi\LaTeX\Immagini\Fig_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348285"/>
            <a:ext cx="3672409" cy="1961035"/>
          </a:xfrm>
          <a:prstGeom prst="rect">
            <a:avLst/>
          </a:prstGeom>
          <a:noFill/>
          <a:effectLst>
            <a:glow rad="279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robeert\Desktop\università\TESI magistrale\Tesi\LaTeX\Immagini\Fig_2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7" y="4348285"/>
            <a:ext cx="3664396" cy="1921332"/>
          </a:xfrm>
          <a:prstGeom prst="rect">
            <a:avLst/>
          </a:prstGeom>
          <a:noFill/>
          <a:effectLst>
            <a:glow rad="342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-70792"/>
            <a:ext cx="6059016" cy="907504"/>
          </a:xfrm>
        </p:spPr>
        <p:txBody>
          <a:bodyPr/>
          <a:lstStyle/>
          <a:p>
            <a:r>
              <a:rPr lang="it-IT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linearità</a:t>
            </a:r>
            <a:endParaRPr lang="it-IT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23071" y="3284984"/>
            <a:ext cx="3710321" cy="680939"/>
          </a:xfrm>
        </p:spPr>
        <p:txBody>
          <a:bodyPr/>
          <a:lstStyle/>
          <a:p>
            <a:pPr marL="0" indent="0">
              <a:buNone/>
            </a:pPr>
            <a:r>
              <a:rPr lang="it-IT" u="sng" dirty="0" smtClean="0">
                <a:solidFill>
                  <a:schemeClr val="tx1"/>
                </a:solidFill>
                <a:latin typeface="+mn-lt"/>
              </a:rPr>
              <a:t>Biforcazione di Hopf</a:t>
            </a:r>
            <a:endParaRPr lang="it-IT" u="sng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11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95536" y="764704"/>
            <a:ext cx="8352928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L’analisi lineare non consente la valutazione dei cicli limite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09320"/>
            <a:ext cx="2847975" cy="36512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Modello matematico</a:t>
            </a:r>
          </a:p>
        </p:txBody>
      </p:sp>
      <p:pic>
        <p:nvPicPr>
          <p:cNvPr id="1026" name="Picture 2" descr="C:\Users\robeert\Desktop\università\TESI magistrale\presentazione\immagini\ciclo lim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3204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83568" y="4028106"/>
            <a:ext cx="8096310" cy="3404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                    Supercritica                                                      Subcritica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963" y="544522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Instabile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6891" y="525382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Instabile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7624" y="502420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B050"/>
                </a:solidFill>
              </a:rPr>
              <a:t>Stabile</a:t>
            </a:r>
            <a:endParaRPr lang="it-IT" sz="1200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040" y="452015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B050"/>
                </a:solidFill>
              </a:rPr>
              <a:t>Stabile</a:t>
            </a:r>
            <a:endParaRPr lang="it-IT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8" grpId="0"/>
      <p:bldP spid="20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Modello matematico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12</a:t>
            </a:fld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8136904" cy="9647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tx1"/>
                </a:solidFill>
                <a:latin typeface="+mn-lt"/>
              </a:rPr>
              <a:t>Il diagramma di biforcazione in Comsol è ottenuto determinando la condizione di growth rate nullo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 descr="C:\Users\robeert\Desktop\università\TESI magistrale\presentazione\immagini\Fig_2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058161" cy="26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48352" y="4869160"/>
                <a:ext cx="7920880" cy="964704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it-IT" dirty="0" smtClean="0">
                    <a:solidFill>
                      <a:schemeClr val="tx1"/>
                    </a:solidFill>
                    <a:latin typeface="+mn-lt"/>
                  </a:rPr>
                  <a:t>Ad ampiezza costante si varia il parametro di controllo fino a determinare la condizione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  <a:endParaRPr lang="it-IT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48352" y="4869160"/>
                <a:ext cx="7920880" cy="964704"/>
              </a:xfrm>
              <a:blipFill rotWithShape="1">
                <a:blip r:embed="rId3"/>
                <a:stretch>
                  <a:fillRect l="-1232" t="-5063" r="-11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267744" y="4077072"/>
            <a:ext cx="172819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67744" y="3429000"/>
            <a:ext cx="2016224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74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88000">
              <a:schemeClr val="accent4">
                <a:lumMod val="60000"/>
                <a:lumOff val="40000"/>
              </a:schemeClr>
            </a:gs>
            <a:gs pos="64000">
              <a:schemeClr val="accent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6672"/>
            <a:ext cx="8229600" cy="217626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200" b="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657136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Combustione nei Turbogas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Instabilità termoacustica 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Modello matematico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numerici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Macchina Ansaldo AE94.3A</a:t>
            </a:r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7980"/>
            <a:ext cx="1234480" cy="541662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it-IT" sz="320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gradFill>
                <a:gsLst>
                  <a:gs pos="0">
                    <a:srgbClr val="DDDDDD">
                      <a:tint val="63000"/>
                      <a:satMod val="255000"/>
                    </a:srgbClr>
                  </a:gs>
                  <a:gs pos="9000">
                    <a:srgbClr val="DDDDDD">
                      <a:tint val="63000"/>
                      <a:satMod val="255000"/>
                    </a:srgbClr>
                  </a:gs>
                  <a:gs pos="53000">
                    <a:srgbClr val="DDDDDD">
                      <a:shade val="60000"/>
                      <a:satMod val="100000"/>
                    </a:srgbClr>
                  </a:gs>
                  <a:gs pos="90000">
                    <a:srgbClr val="DDDDDD">
                      <a:tint val="63000"/>
                      <a:satMod val="255000"/>
                    </a:srgbClr>
                  </a:gs>
                  <a:gs pos="100000">
                    <a:srgbClr val="DDDDDD">
                      <a:tint val="63000"/>
                      <a:satMod val="25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05121" y="753831"/>
            <a:ext cx="531315" cy="47727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1778" y="1916832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00325" y="2924944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7584" y="410385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0325" y="518397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97" y="26064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468" y="141625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989" y="2424370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989" y="3573016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1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35496"/>
          </a:xfrm>
        </p:spPr>
        <p:txBody>
          <a:bodyPr/>
          <a:lstStyle/>
          <a:p>
            <a:r>
              <a:rPr lang="it-IT" sz="4000" b="1" dirty="0" smtClean="0">
                <a:solidFill>
                  <a:srgbClr val="C00000"/>
                </a:solidFill>
              </a:rPr>
              <a:t>Test numerici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Tubo di Rijke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14</a:t>
            </a:fld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5536" y="836712"/>
            <a:ext cx="4041648" cy="72008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+mn-lt"/>
              </a:rPr>
              <a:t>Tubo di Rijke</a:t>
            </a:r>
            <a:endParaRPr lang="it-IT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4" name="Picture 2" descr="C:\Users\robeert\Desktop\università\TESI magistrale\presentazione\immagini\gs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5112568" cy="94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sz="half" idx="2"/>
          </p:nvPr>
        </p:nvSpPr>
        <p:spPr>
          <a:xfrm>
            <a:off x="539552" y="2780928"/>
            <a:ext cx="8291264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L’analisi di stabilità è stata effettuata sul primo modo acustico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40904" y="5589240"/>
            <a:ext cx="869559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it-IT" sz="1600" dirty="0" smtClean="0">
                <a:solidFill>
                  <a:schemeClr val="tx1"/>
                </a:solidFill>
                <a:latin typeface="+mn-lt"/>
              </a:rPr>
              <a:t>Diversi modelli di fiamma non lineare sono stati considerati per la determinazione dei diagrammi di biforcazione e per lo studio dell’influenza di diversi parametri operativi sulla stabilità del sistema.</a:t>
            </a:r>
            <a:endParaRPr lang="it-IT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054" name="Group 2053"/>
          <p:cNvGrpSpPr/>
          <p:nvPr/>
        </p:nvGrpSpPr>
        <p:grpSpPr>
          <a:xfrm>
            <a:off x="7285435" y="3141971"/>
            <a:ext cx="1134753" cy="1077218"/>
            <a:chOff x="7685720" y="3717032"/>
            <a:chExt cx="1365414" cy="1448475"/>
          </a:xfrm>
        </p:grpSpPr>
        <p:pic>
          <p:nvPicPr>
            <p:cNvPr id="13" name="Picture 3" descr="C:\Users\robeert\Desktop\g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5720" y="3933056"/>
              <a:ext cx="360040" cy="110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064389" y="4102984"/>
              <a:ext cx="986745" cy="496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p/p</a:t>
              </a:r>
              <a:r>
                <a:rPr lang="it-IT" sz="1200" b="1" dirty="0" smtClean="0"/>
                <a:t>max</a:t>
              </a:r>
              <a:endParaRPr lang="it-IT" sz="1200" b="1" dirty="0" smtClean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920372" y="3717032"/>
              <a:ext cx="180020" cy="1448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1</a:t>
              </a:r>
            </a:p>
            <a:p>
              <a:endParaRPr lang="it-IT" sz="1600" dirty="0"/>
            </a:p>
            <a:p>
              <a:endParaRPr lang="it-IT" sz="1600" dirty="0" smtClean="0"/>
            </a:p>
            <a:p>
              <a:r>
                <a:rPr lang="it-IT" sz="1600" dirty="0" smtClean="0"/>
                <a:t>0</a:t>
              </a:r>
              <a:endParaRPr lang="it-IT" sz="1600" dirty="0"/>
            </a:p>
          </p:txBody>
        </p:sp>
      </p:grpSp>
      <p:pic>
        <p:nvPicPr>
          <p:cNvPr id="2050" name="Picture 2" descr="C:\Users\robeert\Desktop\rij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65" y="1700808"/>
            <a:ext cx="5316775" cy="77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2050" idx="3"/>
          </p:cNvCxnSpPr>
          <p:nvPr/>
        </p:nvCxnSpPr>
        <p:spPr>
          <a:xfrm flipV="1">
            <a:off x="7046540" y="1904058"/>
            <a:ext cx="477788" cy="1828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50" idx="1"/>
          </p:cNvCxnSpPr>
          <p:nvPr/>
        </p:nvCxnSpPr>
        <p:spPr>
          <a:xfrm flipH="1" flipV="1">
            <a:off x="1187624" y="1904058"/>
            <a:ext cx="542141" cy="1828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1560" y="162880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</a:t>
            </a:r>
            <a:r>
              <a:rPr lang="it-IT" sz="1400" dirty="0" smtClean="0">
                <a:latin typeface="Times New Roman"/>
                <a:cs typeface="Times New Roman"/>
              </a:rPr>
              <a:t>' </a:t>
            </a:r>
            <a:r>
              <a:rPr lang="it-IT" sz="1400" dirty="0" smtClean="0"/>
              <a:t>= 0</a:t>
            </a:r>
            <a:endParaRPr lang="it-IT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524328" y="155679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</a:t>
            </a:r>
            <a:r>
              <a:rPr lang="it-IT" sz="1400" dirty="0" smtClean="0">
                <a:latin typeface="Times New Roman"/>
                <a:cs typeface="Times New Roman"/>
              </a:rPr>
              <a:t>' </a:t>
            </a:r>
            <a:r>
              <a:rPr lang="it-IT" sz="1400" dirty="0" smtClean="0"/>
              <a:t>= 0</a:t>
            </a:r>
            <a:endParaRPr lang="it-IT" sz="1400" dirty="0"/>
          </a:p>
        </p:txBody>
      </p:sp>
      <p:grpSp>
        <p:nvGrpSpPr>
          <p:cNvPr id="2053" name="Group 2052"/>
          <p:cNvGrpSpPr/>
          <p:nvPr/>
        </p:nvGrpSpPr>
        <p:grpSpPr>
          <a:xfrm>
            <a:off x="1691680" y="4358710"/>
            <a:ext cx="5472608" cy="1590570"/>
            <a:chOff x="1691680" y="4221088"/>
            <a:chExt cx="5472608" cy="159057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964879" y="5085184"/>
              <a:ext cx="5199409" cy="118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964879" y="4221088"/>
              <a:ext cx="0" cy="8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>
              <a:off x="1979712" y="4365104"/>
              <a:ext cx="4921696" cy="1446554"/>
            </a:xfrm>
            <a:prstGeom prst="arc">
              <a:avLst>
                <a:gd name="adj1" fmla="val 10798273"/>
                <a:gd name="adj2" fmla="val 370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52" name="TextBox 2051"/>
            <p:cNvSpPr txBox="1"/>
            <p:nvPr/>
          </p:nvSpPr>
          <p:spPr>
            <a:xfrm>
              <a:off x="1691680" y="4221088"/>
              <a:ext cx="144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p</a:t>
              </a:r>
              <a:endParaRPr lang="it-IT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2803" y="5088381"/>
              <a:ext cx="144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x</a:t>
              </a:r>
              <a:endParaRPr lang="it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01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ert\Desktop\università\TESI magistrale\presentazione\immagini\eq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7287"/>
            <a:ext cx="3273427" cy="671513"/>
          </a:xfrm>
          <a:prstGeom prst="rect">
            <a:avLst/>
          </a:prstGeom>
          <a:noFill/>
          <a:effectLst>
            <a:glow rad="876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robeert\Desktop\università\TESI magistrale\presentazione\immagini\grafico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04" y="1901085"/>
            <a:ext cx="3013485" cy="2031971"/>
          </a:xfrm>
          <a:prstGeom prst="rect">
            <a:avLst/>
          </a:prstGeom>
          <a:noFill/>
          <a:effectLst>
            <a:glow rad="317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332657"/>
            <a:ext cx="3726414" cy="504055"/>
          </a:xfrm>
        </p:spPr>
        <p:txBody>
          <a:bodyPr>
            <a:normAutofit/>
          </a:bodyPr>
          <a:lstStyle/>
          <a:p>
            <a:r>
              <a:rPr lang="it-IT" sz="1400" b="1" dirty="0" smtClean="0">
                <a:solidFill>
                  <a:schemeClr val="tx1"/>
                </a:solidFill>
                <a:latin typeface="+mn-lt"/>
              </a:rPr>
              <a:t>Modello di fiamma 1</a:t>
            </a:r>
            <a:endParaRPr lang="it-IT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Tubo di Rijke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15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716016" y="2919377"/>
            <a:ext cx="473385" cy="3656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C:\Users\robeert\Desktop\università\TESI magistrale\presentazione\immagini\eq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3964725" cy="550292"/>
          </a:xfrm>
          <a:prstGeom prst="rect">
            <a:avLst/>
          </a:prstGeom>
          <a:noFill/>
          <a:effectLst>
            <a:glow rad="444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395536" y="2132857"/>
            <a:ext cx="3726414" cy="504055"/>
          </a:xfrm>
        </p:spPr>
        <p:txBody>
          <a:bodyPr>
            <a:normAutofit/>
          </a:bodyPr>
          <a:lstStyle/>
          <a:p>
            <a:r>
              <a:rPr lang="it-IT" sz="1400" b="1" dirty="0" smtClean="0">
                <a:solidFill>
                  <a:schemeClr val="tx1"/>
                </a:solidFill>
                <a:latin typeface="+mn-lt"/>
              </a:rPr>
              <a:t>Modello di fiamma 2</a:t>
            </a:r>
            <a:endParaRPr lang="it-IT" sz="1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1" name="Picture 3" descr="C:\Users\robeert\Desktop\università\TESI magistrale\presentazione\immagini\grafico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27384"/>
            <a:ext cx="2903984" cy="1861967"/>
          </a:xfrm>
          <a:prstGeom prst="rect">
            <a:avLst/>
          </a:prstGeom>
          <a:noFill/>
          <a:effectLst>
            <a:glow rad="317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4716015" y="966223"/>
            <a:ext cx="473385" cy="3656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20" name="Picture 4" descr="C:\Users\robeert\Desktop\università\TESI magistrale\presentazione\immagini\grafico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04" y="2039290"/>
            <a:ext cx="2903984" cy="1893766"/>
          </a:xfrm>
          <a:prstGeom prst="rect">
            <a:avLst/>
          </a:prstGeom>
          <a:noFill/>
          <a:effectLst>
            <a:glow rad="393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half" idx="2"/>
          </p:nvPr>
        </p:nvSpPr>
        <p:spPr>
          <a:xfrm>
            <a:off x="395536" y="4149081"/>
            <a:ext cx="3726414" cy="504055"/>
          </a:xfrm>
        </p:spPr>
        <p:txBody>
          <a:bodyPr>
            <a:normAutofit/>
          </a:bodyPr>
          <a:lstStyle/>
          <a:p>
            <a:r>
              <a:rPr lang="it-IT" sz="1400" b="1" dirty="0" smtClean="0">
                <a:solidFill>
                  <a:schemeClr val="tx1"/>
                </a:solidFill>
                <a:latin typeface="+mn-lt"/>
              </a:rPr>
              <a:t>Modello di fiamma 3</a:t>
            </a:r>
            <a:endParaRPr lang="it-IT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716016" y="4941168"/>
            <a:ext cx="473385" cy="3656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 descr="C:\Users\robeert\Desktop\università\TESI magistrale\presentazione\immagini\grafico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27" y="4149080"/>
            <a:ext cx="3029137" cy="2079904"/>
          </a:xfrm>
          <a:prstGeom prst="rect">
            <a:avLst/>
          </a:prstGeom>
          <a:noFill/>
          <a:effectLst>
            <a:glow rad="279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robeert\Desktop\università\TESI magistrale\presentazione\immagini\eq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9" y="4889325"/>
            <a:ext cx="3588810" cy="821805"/>
          </a:xfrm>
          <a:prstGeom prst="rect">
            <a:avLst/>
          </a:prstGeom>
          <a:noFill/>
          <a:effectLst>
            <a:glow rad="254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robeert\Desktop\università\TESI magistrale\presentazione\immagini\grafico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387" y="56261"/>
            <a:ext cx="3086912" cy="1844824"/>
          </a:xfrm>
          <a:prstGeom prst="rect">
            <a:avLst/>
          </a:prstGeom>
          <a:noFill/>
          <a:effectLst>
            <a:glow rad="241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robeert\Desktop\università\TESI magistrale\presentazione\immagini\grafico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82" y="4039313"/>
            <a:ext cx="3419928" cy="2169316"/>
          </a:xfrm>
          <a:prstGeom prst="rect">
            <a:avLst/>
          </a:prstGeom>
          <a:noFill/>
          <a:effectLst>
            <a:glow rad="330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9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robeert\Desktop\università\TESI magistrale\Tesi\LaTeX\Immagini\Fig_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65" y="4077072"/>
            <a:ext cx="3059059" cy="2180561"/>
          </a:xfrm>
          <a:prstGeom prst="rect">
            <a:avLst/>
          </a:prstGeom>
          <a:noFill/>
          <a:effectLst>
            <a:glow rad="368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robeert\Desktop\anul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8" y="4149080"/>
            <a:ext cx="2755550" cy="2174383"/>
          </a:xfrm>
          <a:prstGeom prst="rect">
            <a:avLst/>
          </a:prstGeom>
          <a:noFill/>
          <a:effectLst>
            <a:glow rad="266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16</a:t>
            </a:fld>
            <a:endParaRPr lang="it-IT" b="1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48552" y="116632"/>
            <a:ext cx="5347583" cy="72008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C00000"/>
                </a:solidFill>
                <a:latin typeface="+mn-lt"/>
              </a:rPr>
              <a:t>Camera anulare semplificata</a:t>
            </a:r>
            <a:endParaRPr lang="it-IT" sz="32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5536" y="1124744"/>
            <a:ext cx="3385685" cy="2108390"/>
            <a:chOff x="755576" y="1087893"/>
            <a:chExt cx="3800259" cy="2180398"/>
          </a:xfrm>
        </p:grpSpPr>
        <p:pic>
          <p:nvPicPr>
            <p:cNvPr id="3074" name="Picture 2" descr="C:\Users\robeert\Desktop\università\TESI magistrale\presentazione\immagini\anulare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087893"/>
              <a:ext cx="3047975" cy="2180398"/>
            </a:xfrm>
            <a:prstGeom prst="rect">
              <a:avLst/>
            </a:prstGeom>
            <a:noFill/>
            <a:effectLst>
              <a:glow rad="6731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584462" y="1832566"/>
              <a:ext cx="432047" cy="4320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907763" y="1556792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u</a:t>
              </a:r>
              <a:r>
                <a:rPr lang="it-IT" sz="1400" dirty="0">
                  <a:latin typeface="Times New Roman"/>
                  <a:cs typeface="Times New Roman"/>
                </a:rPr>
                <a:t>'</a:t>
              </a:r>
              <a:r>
                <a:rPr lang="it-IT" sz="1400" dirty="0" smtClean="0">
                  <a:latin typeface="Times New Roman"/>
                  <a:cs typeface="Times New Roman"/>
                </a:rPr>
                <a:t>=0</a:t>
              </a:r>
              <a:endParaRPr lang="it-IT" sz="1400" dirty="0"/>
            </a:p>
          </p:txBody>
        </p:sp>
      </p:grpSp>
      <p:sp>
        <p:nvSpPr>
          <p:cNvPr id="17" name="Content Placeholder 2"/>
          <p:cNvSpPr>
            <a:spLocks noGrp="1"/>
          </p:cNvSpPr>
          <p:nvPr>
            <p:ph sz="half" idx="2"/>
          </p:nvPr>
        </p:nvSpPr>
        <p:spPr>
          <a:xfrm>
            <a:off x="4211960" y="858078"/>
            <a:ext cx="4752528" cy="7200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600" dirty="0">
                <a:solidFill>
                  <a:schemeClr val="tx1"/>
                </a:solidFill>
                <a:latin typeface="+mn-lt"/>
              </a:rPr>
              <a:t>Il modello di fiamma viene inserito in ogni bruciatore ipotizzando un rilascio di calore localizzato a monte della camera.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23189"/>
            <a:ext cx="2430228" cy="107882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78140" y="3356992"/>
            <a:ext cx="4024763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it-IT" sz="1600" dirty="0" smtClean="0">
                <a:solidFill>
                  <a:schemeClr val="tx1"/>
                </a:solidFill>
                <a:latin typeface="+mn-lt"/>
              </a:rPr>
              <a:t>L’analisi è effettuata sul primo modo azimutale </a:t>
            </a:r>
          </a:p>
          <a:p>
            <a:pPr marL="0" indent="0" algn="just">
              <a:buFont typeface="Arial" pitchFamily="34" charset="0"/>
              <a:buNone/>
            </a:pPr>
            <a:r>
              <a:rPr lang="it-IT" sz="1600" dirty="0" smtClean="0">
                <a:solidFill>
                  <a:schemeClr val="tx1"/>
                </a:solidFill>
                <a:latin typeface="+mn-lt"/>
              </a:rPr>
              <a:t>in camera di combustione</a:t>
            </a:r>
            <a:endParaRPr lang="it-IT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Picture 2" descr="C:\Users\robeert\Desktop\università\TESI magistrale\presentazione\immagini\eq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410490" cy="612163"/>
          </a:xfrm>
          <a:prstGeom prst="rect">
            <a:avLst/>
          </a:prstGeom>
          <a:noFill/>
          <a:effectLst>
            <a:glow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robeert\Desktop\università\TESI magistrale\Tesi\LaTeX\Immagini\Fig_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0" y="4005064"/>
            <a:ext cx="3566748" cy="2296285"/>
          </a:xfrm>
          <a:prstGeom prst="rect">
            <a:avLst/>
          </a:prstGeom>
          <a:noFill/>
          <a:effectLst>
            <a:glow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robeert\Desktop\università\TESI magistrale\Tesi\LaTeX\Immagini\Fig_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18" y="4077072"/>
            <a:ext cx="3700430" cy="2232248"/>
          </a:xfrm>
          <a:prstGeom prst="rect">
            <a:avLst/>
          </a:prstGeom>
          <a:noFill/>
          <a:effectLst>
            <a:glow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Camera anulare semplificata</a:t>
            </a: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endCxn id="3074" idx="0"/>
          </p:cNvCxnSpPr>
          <p:nvPr/>
        </p:nvCxnSpPr>
        <p:spPr>
          <a:xfrm>
            <a:off x="1259632" y="980728"/>
            <a:ext cx="493638" cy="14401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79712" y="1205136"/>
            <a:ext cx="934938" cy="233139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06450" y="764704"/>
            <a:ext cx="47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Lp</a:t>
            </a:r>
            <a:endParaRPr lang="it-IT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2350009" y="1040180"/>
            <a:ext cx="47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L</a:t>
            </a:r>
            <a:r>
              <a:rPr lang="it-IT" sz="1100" dirty="0" smtClean="0"/>
              <a:t>c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10044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1560" y="5589240"/>
            <a:ext cx="784887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400" b="1" dirty="0" smtClean="0">
                <a:solidFill>
                  <a:schemeClr val="tx1"/>
                </a:solidFill>
                <a:latin typeface="+mn-lt"/>
              </a:rPr>
              <a:t>[1]</a:t>
            </a:r>
            <a:r>
              <a:rPr lang="it-IT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+mn-lt"/>
              </a:rPr>
              <a:t>N.NOIRAY</a:t>
            </a:r>
            <a:r>
              <a:rPr lang="it-IT" sz="1200" dirty="0">
                <a:solidFill>
                  <a:schemeClr val="tx1"/>
                </a:solidFill>
                <a:latin typeface="+mn-lt"/>
              </a:rPr>
              <a:t>, D.DUROX, T.SCHULLER and S.CANDEL, New </a:t>
            </a:r>
            <a:r>
              <a:rPr lang="it-IT" sz="1200" dirty="0" smtClean="0">
                <a:solidFill>
                  <a:schemeClr val="tx1"/>
                </a:solidFill>
                <a:latin typeface="+mn-lt"/>
              </a:rPr>
              <a:t>perspective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on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flame describing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function of a matrix flame, Journal of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Fluid </a:t>
            </a:r>
            <a:r>
              <a:rPr lang="it-IT" sz="1200" dirty="0" smtClean="0">
                <a:solidFill>
                  <a:schemeClr val="tx1"/>
                </a:solidFill>
                <a:latin typeface="+mn-lt"/>
              </a:rPr>
              <a:t>Mechanics </a:t>
            </a:r>
            <a:r>
              <a:rPr lang="it-IT" sz="1200" dirty="0">
                <a:solidFill>
                  <a:schemeClr val="tx1"/>
                </a:solidFill>
                <a:latin typeface="+mn-lt"/>
              </a:rPr>
              <a:t>2008.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Test rig di Noiray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17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064896" cy="72008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C00000"/>
                </a:solidFill>
                <a:latin typeface="+mn-lt"/>
              </a:rPr>
              <a:t>Test rig di Noiray </a:t>
            </a:r>
            <a:r>
              <a:rPr lang="it-IT" sz="1600" b="1" dirty="0" smtClean="0">
                <a:solidFill>
                  <a:schemeClr val="tx1"/>
                </a:solidFill>
                <a:latin typeface="+mn-lt"/>
              </a:rPr>
              <a:t>[1]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 descr="C:\Users\robeert\Desktop\università\TESI magistrale\Tesi\LaTeX\Immagini\Fig_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104952" cy="2596210"/>
          </a:xfrm>
          <a:prstGeom prst="rect">
            <a:avLst/>
          </a:prstGeom>
          <a:noFill/>
          <a:effectLst>
            <a:glow rad="431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obeert\Desktop\università\TESI magistrale\presentazione\immagini\Noir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56" y="964730"/>
            <a:ext cx="2982913" cy="2916237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92076" y="4293096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Attraverso un pistone viene variata la geometria del sistema valutando le condizione di stabilità di combustione.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30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9552" y="3140968"/>
            <a:ext cx="7264424" cy="576064"/>
          </a:xfrm>
        </p:spPr>
        <p:txBody>
          <a:bodyPr/>
          <a:lstStyle/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diagrammi della biforcazione dei primi tre modi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Noiray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18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6148" name="Picture 4" descr="C:\Users\robeert\Desktop\università\TESI magistrale\presentazione\immagini\Noira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68925"/>
            <a:ext cx="5135766" cy="2000035"/>
          </a:xfrm>
          <a:prstGeom prst="rect">
            <a:avLst/>
          </a:prstGeom>
          <a:noFill/>
          <a:effectLst>
            <a:glow rad="228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467544" y="88032"/>
            <a:ext cx="748883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dirty="0" smtClean="0">
                <a:solidFill>
                  <a:schemeClr val="tx1"/>
                </a:solidFill>
                <a:latin typeface="+mn-lt"/>
              </a:rPr>
              <a:t>Dalle prove sperimentali è stato ricavato: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539552" y="764704"/>
            <a:ext cx="7488832" cy="437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andamento della FDF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9" name="Picture 5" descr="C:\Users\robeert\Desktop\università\TESI magistrale\presentazione\immagini\Noira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65" y="3717032"/>
            <a:ext cx="368051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23928" y="800820"/>
            <a:ext cx="6927403" cy="539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 smtClean="0">
                <a:solidFill>
                  <a:schemeClr val="tx1"/>
                </a:solidFill>
                <a:latin typeface="+mn-lt"/>
              </a:rPr>
              <a:t>       Guadagno                                Fase  </a:t>
            </a:r>
            <a:endParaRPr lang="it-IT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5" descr="C:\Users\robeert\Desktop\università\TESI magistrale\presentazione\immagini\eq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952328" cy="672888"/>
          </a:xfrm>
          <a:prstGeom prst="rect">
            <a:avLst/>
          </a:prstGeom>
          <a:noFill/>
          <a:effectLst>
            <a:glow rad="558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520259"/>
            <a:ext cx="2847975" cy="36512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Noiray</a:t>
            </a:r>
          </a:p>
          <a:p>
            <a:endParaRPr lang="it-IT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1560" y="2996952"/>
            <a:ext cx="7776864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  <a:latin typeface="+mn-lt"/>
              </a:rPr>
              <a:t>Considerando la dipendenza dall’ampiezza si ottiene la FDF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19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80920" cy="936104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tx1"/>
                </a:solidFill>
                <a:latin typeface="+mn-lt"/>
              </a:rPr>
              <a:t>L’analisi del primo modo viene effettutata con il modello di fiamma proposto da Heckl </a:t>
            </a:r>
            <a:r>
              <a:rPr lang="it-IT" sz="1400" dirty="0" smtClean="0">
                <a:solidFill>
                  <a:schemeClr val="tx1"/>
                </a:solidFill>
                <a:latin typeface="+mn-lt"/>
              </a:rPr>
              <a:t>[2]</a:t>
            </a:r>
            <a:endParaRPr lang="it-IT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5733256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400" b="1" dirty="0" smtClean="0">
                <a:solidFill>
                  <a:schemeClr val="tx1"/>
                </a:solidFill>
                <a:latin typeface="+mn-lt"/>
              </a:rPr>
              <a:t>[2]</a:t>
            </a:r>
            <a:r>
              <a:rPr lang="it-IT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M. HECKL, A unified framework for nonlinear combustion </a:t>
            </a:r>
            <a:r>
              <a:rPr lang="en-US" sz="1200" dirty="0" smtClean="0">
                <a:solidFill>
                  <a:schemeClr val="tx1"/>
                </a:solidFill>
              </a:rPr>
              <a:t>instability analysis </a:t>
            </a:r>
            <a:r>
              <a:rPr lang="en-US" sz="1200" dirty="0">
                <a:solidFill>
                  <a:schemeClr val="tx1"/>
                </a:solidFill>
              </a:rPr>
              <a:t>based on the flame describing function, International journal </a:t>
            </a:r>
            <a:r>
              <a:rPr lang="en-US" sz="1200" dirty="0" smtClean="0">
                <a:solidFill>
                  <a:schemeClr val="tx1"/>
                </a:solidFill>
              </a:rPr>
              <a:t>of spray </a:t>
            </a:r>
            <a:r>
              <a:rPr lang="en-US" sz="1200" dirty="0">
                <a:solidFill>
                  <a:schemeClr val="tx1"/>
                </a:solidFill>
              </a:rPr>
              <a:t>and combustion </a:t>
            </a:r>
            <a:r>
              <a:rPr lang="en-US" sz="1200" dirty="0" smtClean="0">
                <a:solidFill>
                  <a:schemeClr val="tx1"/>
                </a:solidFill>
              </a:rPr>
              <a:t>dynamics, </a:t>
            </a:r>
            <a:r>
              <a:rPr lang="it-IT" sz="1200" dirty="0" smtClean="0">
                <a:solidFill>
                  <a:schemeClr val="tx1"/>
                </a:solidFill>
              </a:rPr>
              <a:t>2015</a:t>
            </a:r>
            <a:r>
              <a:rPr lang="it-IT" sz="1200" dirty="0">
                <a:solidFill>
                  <a:schemeClr val="tx1"/>
                </a:solidFill>
              </a:rPr>
              <a:t>.</a:t>
            </a:r>
            <a:endParaRPr lang="it-IT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0" name="Picture 2" descr="C:\Users\robeert\Desktop\università\TESI magistrale\presentazione\immagini\Heck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0" y="1556792"/>
            <a:ext cx="3600399" cy="917451"/>
          </a:xfrm>
          <a:prstGeom prst="rect">
            <a:avLst/>
          </a:prstGeom>
          <a:noFill/>
          <a:effectLst>
            <a:glow rad="469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obeert\Desktop\università\TESI magistrale\presentazione\immagini\Heck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29167"/>
            <a:ext cx="3813872" cy="945076"/>
          </a:xfrm>
          <a:prstGeom prst="rect">
            <a:avLst/>
          </a:prstGeom>
          <a:noFill/>
          <a:effectLst>
            <a:glow rad="406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514912" y="1894166"/>
            <a:ext cx="504056" cy="242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2" name="Picture 4" descr="C:\Users\robeert\Desktop\università\TESI magistrale\presentazione\immagini\Heck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26" y="3910707"/>
            <a:ext cx="5280025" cy="1085850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88000">
              <a:schemeClr val="accent4">
                <a:lumMod val="60000"/>
                <a:lumOff val="40000"/>
              </a:schemeClr>
            </a:gs>
            <a:gs pos="64000">
              <a:schemeClr val="accent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6672"/>
            <a:ext cx="8229600" cy="217626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200" b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657136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Combustione nei Turbogas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Instabilità termoacustica 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Modello matematico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numerici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Macchina Ansaldo AE94.3A</a:t>
            </a:r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7980"/>
            <a:ext cx="1234480" cy="541662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it-IT" sz="3200" dirty="0"/>
          </a:p>
        </p:txBody>
      </p:sp>
      <p:sp>
        <p:nvSpPr>
          <p:cNvPr id="8" name="Oval 7"/>
          <p:cNvSpPr/>
          <p:nvPr/>
        </p:nvSpPr>
        <p:spPr>
          <a:xfrm>
            <a:off x="905121" y="753831"/>
            <a:ext cx="531315" cy="47727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821778" y="1916832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800325" y="2924944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827584" y="410385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800325" y="518397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758997" y="26064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Noiray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20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640960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tx1"/>
                </a:solidFill>
                <a:latin typeface="+mn-lt"/>
              </a:rPr>
              <a:t>Dato che in Comsol non si hanno informazioni sulle ampiezze è necessario eseguire una </a:t>
            </a:r>
            <a:r>
              <a:rPr lang="it-IT" u="sng" dirty="0" smtClean="0">
                <a:solidFill>
                  <a:schemeClr val="tx1"/>
                </a:solidFill>
                <a:latin typeface="+mn-lt"/>
              </a:rPr>
              <a:t>calibrazione</a:t>
            </a:r>
            <a:r>
              <a:rPr lang="it-IT" dirty="0" smtClean="0">
                <a:solidFill>
                  <a:schemeClr val="tx1"/>
                </a:solidFill>
                <a:latin typeface="+mn-lt"/>
              </a:rPr>
              <a:t> del modello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27584" y="191683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51720" y="1844824"/>
                <a:ext cx="6192688" cy="486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/>
                      </a:rPr>
                      <m:t>𝐹𝐷𝐹</m:t>
                    </m:r>
                    <m:d>
                      <m:dPr>
                        <m:ctrlPr>
                          <a:rPr lang="it-IT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l-GR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𝝀</m:t>
                        </m:r>
                      </m:e>
                    </m:d>
                    <m:r>
                      <a:rPr lang="it-IT" sz="2400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it-IT" sz="24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l-GR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𝝀</m:t>
                        </m:r>
                      </m:e>
                    </m:d>
                    <m:sSup>
                      <m:sSupPr>
                        <m:ctrlPr>
                          <a:rPr lang="it-IT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𝜔𝜏</m:t>
                        </m:r>
                        <m:d>
                          <m:dPr>
                            <m:ctrlPr>
                              <a:rPr lang="it-IT" sz="24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d>
                      </m:sup>
                    </m:sSup>
                    <m:r>
                      <a:rPr lang="it-IT" sz="2400" b="0" i="1" smtClean="0">
                        <a:latin typeface="Cambria Math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it-IT" sz="24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it-IT" sz="24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it-IT" sz="2400" i="1">
                        <a:latin typeface="Cambria Math"/>
                        <a:ea typeface="Cambria Math"/>
                      </a:rPr>
                      <m:t>𝑟</m:t>
                    </m:r>
                    <m:r>
                      <a:rPr lang="it-IT" sz="2400" i="1">
                        <a:latin typeface="Cambria Math"/>
                        <a:ea typeface="Cambria Math"/>
                      </a:rPr>
                      <m:t>,</m:t>
                    </m:r>
                    <m:r>
                      <a:rPr lang="el-GR" sz="24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𝝀</m:t>
                    </m:r>
                  </m:oMath>
                </a14:m>
                <a:r>
                  <a:rPr lang="it-IT" sz="2400" dirty="0" smtClean="0"/>
                  <a:t>)</a:t>
                </a:r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844824"/>
                <a:ext cx="6192688" cy="486672"/>
              </a:xfrm>
              <a:prstGeom prst="rect">
                <a:avLst/>
              </a:prstGeom>
              <a:blipFill rotWithShape="1">
                <a:blip r:embed="rId2"/>
                <a:stretch>
                  <a:fillRect t="-5063" b="-291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75148" y="1340768"/>
                <a:ext cx="61926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/>
                        </a:rPr>
                        <m:t>𝑟</m:t>
                      </m:r>
                      <m:r>
                        <a:rPr lang="it-IT" sz="24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it-IT" sz="2400" b="0" i="0" smtClean="0">
                          <a:latin typeface="Cambria Math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148" y="1340768"/>
                <a:ext cx="6192688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2632" b="-184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robeert\Desktop\università\TESI magistrale\Tesi\LaTeX\Immagini\Fig_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48" y="2708920"/>
            <a:ext cx="4379193" cy="317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</a:t>
            </a:r>
            <a:r>
              <a:rPr lang="it-IT" b="1" dirty="0" smtClean="0">
                <a:solidFill>
                  <a:schemeClr val="tx1"/>
                </a:solidFill>
              </a:rPr>
              <a:t>Palies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21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03424" y="1988840"/>
            <a:ext cx="5184576" cy="2016224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Combustore con swirl e fiamma premiscelata povera</a:t>
            </a:r>
          </a:p>
          <a:p>
            <a:endParaRPr lang="it-IT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Lunghezza variabile della zona a monte e a valle della fiamma </a:t>
            </a: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95536" y="332656"/>
            <a:ext cx="806489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rgbClr val="C00000"/>
                </a:solidFill>
                <a:latin typeface="+mn-lt"/>
              </a:rPr>
              <a:t>Test rig di Palies </a:t>
            </a:r>
            <a:r>
              <a:rPr lang="it-IT" sz="1600" b="1" dirty="0" smtClean="0">
                <a:solidFill>
                  <a:schemeClr val="tx1"/>
                </a:solidFill>
                <a:latin typeface="+mn-lt"/>
              </a:rPr>
              <a:t>[3]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5880" y="5661248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400" b="1" dirty="0" smtClean="0">
                <a:solidFill>
                  <a:schemeClr val="tx1"/>
                </a:solidFill>
                <a:latin typeface="+mn-lt"/>
              </a:rPr>
              <a:t>[3] </a:t>
            </a:r>
            <a:r>
              <a:rPr lang="en-US" sz="1200" dirty="0">
                <a:solidFill>
                  <a:schemeClr val="tx1"/>
                </a:solidFill>
              </a:rPr>
              <a:t>P. PALIES, D. DUROX, T. SCHULLER and S. CANDEL, </a:t>
            </a:r>
            <a:r>
              <a:rPr lang="en-US" sz="1200" dirty="0" smtClean="0">
                <a:solidFill>
                  <a:schemeClr val="tx1"/>
                </a:solidFill>
              </a:rPr>
              <a:t>Nonlinear combustion </a:t>
            </a:r>
            <a:r>
              <a:rPr lang="en-US" sz="1200" dirty="0">
                <a:solidFill>
                  <a:schemeClr val="tx1"/>
                </a:solidFill>
              </a:rPr>
              <a:t>instability analysis based on the flame </a:t>
            </a:r>
            <a:r>
              <a:rPr lang="en-US" sz="1200" dirty="0" smtClean="0">
                <a:solidFill>
                  <a:schemeClr val="tx1"/>
                </a:solidFill>
              </a:rPr>
              <a:t>describing </a:t>
            </a:r>
            <a:r>
              <a:rPr lang="en-US" sz="1200" dirty="0">
                <a:solidFill>
                  <a:schemeClr val="tx1"/>
                </a:solidFill>
              </a:rPr>
              <a:t>function </a:t>
            </a:r>
            <a:r>
              <a:rPr lang="en-US" sz="1200" dirty="0" smtClean="0">
                <a:solidFill>
                  <a:schemeClr val="tx1"/>
                </a:solidFill>
              </a:rPr>
              <a:t>applied to </a:t>
            </a:r>
            <a:r>
              <a:rPr lang="en-US" sz="1200" dirty="0">
                <a:solidFill>
                  <a:schemeClr val="tx1"/>
                </a:solidFill>
              </a:rPr>
              <a:t>turbulent premixed swirling flames, Combustion and Flame </a:t>
            </a:r>
            <a:r>
              <a:rPr lang="en-US" sz="1200" dirty="0" smtClean="0">
                <a:solidFill>
                  <a:schemeClr val="tx1"/>
                </a:solidFill>
              </a:rPr>
              <a:t>158 </a:t>
            </a:r>
            <a:r>
              <a:rPr lang="it-IT" sz="1200" dirty="0" smtClean="0">
                <a:solidFill>
                  <a:schemeClr val="tx1"/>
                </a:solidFill>
              </a:rPr>
              <a:t>(2011).</a:t>
            </a:r>
            <a:endParaRPr lang="it-IT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218" name="Picture 2" descr="C:\Users\robeert\Desktop\università\TESI magistrale\presentazione\immagini\Pal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7127"/>
            <a:ext cx="2448272" cy="3700163"/>
          </a:xfrm>
          <a:prstGeom prst="rect">
            <a:avLst/>
          </a:prstGeom>
          <a:noFill/>
          <a:effectLst>
            <a:glow rad="431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robeert\Desktop\università\TESI magistrale\presentazione\immagini\Palies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176464" cy="4292436"/>
          </a:xfrm>
          <a:prstGeom prst="rect">
            <a:avLst/>
          </a:prstGeom>
          <a:noFill/>
          <a:effectLst>
            <a:glow rad="330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3568" y="476672"/>
            <a:ext cx="7992888" cy="5040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>
                <a:solidFill>
                  <a:schemeClr val="tx1"/>
                </a:solidFill>
                <a:latin typeface="+mn-lt"/>
              </a:rPr>
              <a:t>Dall’analisi sperimentale si determinano: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Palies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22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robeert\Desktop\università\TESI magistrale\Tesi\LaTeX\Immagini\Fig_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3"/>
            <a:ext cx="3024336" cy="2647602"/>
          </a:xfrm>
          <a:prstGeom prst="rect">
            <a:avLst/>
          </a:prstGeom>
          <a:noFill/>
          <a:effectLst>
            <a:glow rad="901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>
          <a:xfrm>
            <a:off x="692448" y="1196752"/>
            <a:ext cx="3879552" cy="504056"/>
          </a:xfrm>
        </p:spPr>
        <p:txBody>
          <a:bodyPr>
            <a:normAutofit/>
          </a:bodyPr>
          <a:lstStyle/>
          <a:p>
            <a:pPr algn="just"/>
            <a:r>
              <a:rPr lang="it-IT" sz="2000" dirty="0" smtClean="0">
                <a:solidFill>
                  <a:schemeClr val="tx1"/>
                </a:solidFill>
                <a:latin typeface="+mn-lt"/>
              </a:rPr>
              <a:t>Guadagno e fase della FDF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2"/>
          </p:nvPr>
        </p:nvSpPr>
        <p:spPr>
          <a:xfrm>
            <a:off x="5084936" y="1196752"/>
            <a:ext cx="3879552" cy="504056"/>
          </a:xfrm>
        </p:spPr>
        <p:txBody>
          <a:bodyPr>
            <a:normAutofit/>
          </a:bodyPr>
          <a:lstStyle/>
          <a:p>
            <a:pPr algn="just"/>
            <a:r>
              <a:rPr lang="it-IT" sz="2000" dirty="0" smtClean="0">
                <a:solidFill>
                  <a:schemeClr val="tx1"/>
                </a:solidFill>
                <a:latin typeface="+mn-lt"/>
              </a:rPr>
              <a:t>Mappa di stabilità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5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1560" y="1268761"/>
                <a:ext cx="8075240" cy="86409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  <a:latin typeface="+mn-lt"/>
                  </a:rPr>
                  <a:t>Tempo di ritardo costante 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it-IT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𝜏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=5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𝑚𝑠</m:t>
                    </m:r>
                  </m:oMath>
                </a14:m>
                <a:endParaRPr lang="it-IT" sz="2000" i="1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  <a:latin typeface="+mn-lt"/>
                  </a:rPr>
                  <a:t>Guadagno approssimato con una funzione a tratti</a:t>
                </a:r>
                <a:endParaRPr lang="it-IT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1560" y="1268761"/>
                <a:ext cx="8075240" cy="864096"/>
              </a:xfrm>
              <a:blipFill rotWithShape="1">
                <a:blip r:embed="rId2"/>
                <a:stretch>
                  <a:fillRect l="-981" t="-9859"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Palies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23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043608" y="476672"/>
            <a:ext cx="7056784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b="1" dirty="0" smtClean="0">
                <a:solidFill>
                  <a:srgbClr val="C00000"/>
                </a:solidFill>
                <a:latin typeface="+mn-lt"/>
              </a:rPr>
              <a:t>Modello numerico</a:t>
            </a:r>
            <a:endParaRPr lang="it-IT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266" name="Picture 2" descr="C:\Users\robeert\Desktop\università\TESI magistrale\presentazione\immagini\Palie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48880"/>
            <a:ext cx="5328592" cy="3857935"/>
          </a:xfrm>
          <a:prstGeom prst="rect">
            <a:avLst/>
          </a:prstGeom>
          <a:noFill/>
          <a:effectLst>
            <a:glow rad="342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robeert\Desktop\università\TESI magistrale\presentazione\immagini\Palies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7" y="2564904"/>
            <a:ext cx="2922877" cy="823789"/>
          </a:xfrm>
          <a:prstGeom prst="rect">
            <a:avLst/>
          </a:prstGeom>
          <a:noFill/>
          <a:effectLst>
            <a:glow rad="279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1701" y="2735342"/>
            <a:ext cx="1002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/>
              <a:t>f</a:t>
            </a:r>
            <a:r>
              <a:rPr lang="it-IT" sz="1100" dirty="0" smtClean="0"/>
              <a:t>  &lt; 87 Hz</a:t>
            </a:r>
            <a:endParaRPr lang="it-IT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21701" y="2989250"/>
                <a:ext cx="10022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 smtClean="0"/>
                  <a:t>f</a:t>
                </a:r>
                <a:r>
                  <a:rPr lang="it-IT" sz="1100" dirty="0" smtClean="0"/>
                  <a:t>  </a:t>
                </a:r>
                <a14:m>
                  <m:oMath xmlns:m="http://schemas.openxmlformats.org/officeDocument/2006/math">
                    <m:r>
                      <a:rPr lang="it-IT" sz="1100" i="1" smtClean="0"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it-IT" sz="1100" dirty="0" smtClean="0"/>
                  <a:t> 87 Hz</a:t>
                </a:r>
                <a:endParaRPr lang="it-IT" sz="11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701" y="2989250"/>
                <a:ext cx="1002227" cy="261610"/>
              </a:xfrm>
              <a:prstGeom prst="rect">
                <a:avLst/>
              </a:prstGeom>
              <a:blipFill rotWithShape="1">
                <a:blip r:embed="rId5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7" name="Picture 3" descr="C:\Users\robeert\Desktop\università\TESI magistrale\presentazione\immagini\Palies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9" y="3492227"/>
            <a:ext cx="1708429" cy="1016893"/>
          </a:xfrm>
          <a:prstGeom prst="rect">
            <a:avLst/>
          </a:prstGeom>
          <a:noFill/>
          <a:effectLst>
            <a:glow rad="279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008" y="2420888"/>
            <a:ext cx="3707904" cy="21602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2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Palies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24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39552" y="548680"/>
            <a:ext cx="7776864" cy="72008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Geometria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290" name="Picture 2" descr="C:\Users\robeert\Desktop\università\TESI magistrale\Tesi\LaTeX\Immagini\Fig_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023870" cy="1079376"/>
          </a:xfrm>
          <a:prstGeom prst="rect">
            <a:avLst/>
          </a:prstGeom>
          <a:noFill/>
          <a:effectLst>
            <a:glow rad="406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539552" y="2852936"/>
            <a:ext cx="777686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Modo considerato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291" name="Picture 3" descr="C:\Users\robeert\Desktop\università\TESI magistrale\Tesi\LaTeX\Immagini\Fig_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38" y="3566052"/>
            <a:ext cx="6786862" cy="1375116"/>
          </a:xfrm>
          <a:prstGeom prst="rect">
            <a:avLst/>
          </a:prstGeom>
          <a:noFill/>
          <a:effectLst>
            <a:glow rad="254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9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ert\Desktop\università\TESI magistrale\presentazione\immagini\Palies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67" y="1412776"/>
            <a:ext cx="2640013" cy="523875"/>
          </a:xfrm>
          <a:prstGeom prst="rect">
            <a:avLst/>
          </a:prstGeom>
          <a:noFill/>
          <a:effectLst>
            <a:glow rad="279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71600" y="2607073"/>
            <a:ext cx="1800200" cy="533896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Risultati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Palies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25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7560840" cy="432048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Modello di fiamma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314" name="Picture 2" descr="C:\Users\robeert\Desktop\università\TESI magistrale\presentazione\immagini\Palies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009"/>
            <a:ext cx="3024336" cy="752140"/>
          </a:xfrm>
          <a:prstGeom prst="rect">
            <a:avLst/>
          </a:prstGeom>
          <a:noFill/>
          <a:effectLst>
            <a:glow rad="254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179512" y="263691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316" name="Picture 4" descr="C:\Users\robeert\Desktop\università\TESI magistrale\presentazione\immagini\Palies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7483"/>
            <a:ext cx="3456384" cy="1250667"/>
          </a:xfrm>
          <a:prstGeom prst="rect">
            <a:avLst/>
          </a:prstGeom>
          <a:noFill/>
          <a:effectLst>
            <a:glow rad="508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robeert\Desktop\università\TESI magistrale\Tesi\LaTeX\Immagini\Fig_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76872"/>
            <a:ext cx="4104456" cy="1895151"/>
          </a:xfrm>
          <a:prstGeom prst="rect">
            <a:avLst/>
          </a:prstGeom>
          <a:noFill/>
          <a:effectLst>
            <a:glow rad="876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robeert\Desktop\università\TESI magistrale\Tesi\LaTeX\Immagini\Fig_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84855"/>
            <a:ext cx="4203753" cy="1926589"/>
          </a:xfrm>
          <a:prstGeom prst="rect">
            <a:avLst/>
          </a:prstGeom>
          <a:noFill/>
          <a:effectLst>
            <a:glow rad="177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4499992" y="1412776"/>
                <a:ext cx="1800200" cy="533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𝑁𝐹𝑇𝐹</m:t>
                      </m:r>
                      <m:d>
                        <m:d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it-IT" sz="28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412776"/>
                <a:ext cx="1800200" cy="53389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6156176" y="1484784"/>
            <a:ext cx="407765" cy="360040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/>
          <p:cNvSpPr/>
          <p:nvPr/>
        </p:nvSpPr>
        <p:spPr>
          <a:xfrm>
            <a:off x="7836643" y="1412777"/>
            <a:ext cx="335757" cy="288032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7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2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Test rig di Palies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26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7" name="Picture 4" descr="C:\Users\robeert\Desktop\università\TESI magistrale\Tesi\LaTeX\Immagini\Fig_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54195"/>
            <a:ext cx="4032448" cy="1988911"/>
          </a:xfrm>
          <a:prstGeom prst="rect">
            <a:avLst/>
          </a:prstGeom>
          <a:noFill/>
          <a:effectLst>
            <a:glow rad="381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robeert\Desktop\università\TESI magistrale\Tesi\LaTeX\Immagini\Fig_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6" y="1418516"/>
            <a:ext cx="4387552" cy="1866468"/>
          </a:xfrm>
          <a:prstGeom prst="rect">
            <a:avLst/>
          </a:prstGeom>
          <a:noFill/>
          <a:effectLst>
            <a:glow rad="787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obeert\Desktop\università\TESI magistrale\Tesi\LaTeX\Immagini\Fig_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1996"/>
            <a:ext cx="4531568" cy="1789252"/>
          </a:xfrm>
          <a:prstGeom prst="rect">
            <a:avLst/>
          </a:prstGeom>
          <a:noFill/>
          <a:effectLst>
            <a:glow rad="342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755576" y="299789"/>
            <a:ext cx="7920880" cy="824955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+mn-lt"/>
              </a:rPr>
              <a:t>Confronto mappe di stabilità: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3" descr="C:\Users\robeert\Desktop\università\TESI magistrale\Tesi\LaTeX\Immagini\Fig_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104456" cy="1986060"/>
          </a:xfrm>
          <a:prstGeom prst="rect">
            <a:avLst/>
          </a:prstGeom>
          <a:noFill/>
          <a:effectLst>
            <a:glow rad="368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>
          <a:xfrm>
            <a:off x="1619672" y="980728"/>
            <a:ext cx="7920880" cy="368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b="1" dirty="0" smtClean="0">
                <a:solidFill>
                  <a:schemeClr val="tx1"/>
                </a:solidFill>
                <a:latin typeface="+mn-lt"/>
              </a:rPr>
              <a:t>Comsol                                                                                       Palies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7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88000">
              <a:schemeClr val="accent4">
                <a:lumMod val="60000"/>
                <a:lumOff val="40000"/>
              </a:schemeClr>
            </a:gs>
            <a:gs pos="64000">
              <a:schemeClr val="accent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6672"/>
            <a:ext cx="8229600" cy="217626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200" b="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657136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Combustione nei Turbogas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Instabilità termoacustica 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Modello matematico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numerici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Macchina Ansaldo AE94.3A</a:t>
            </a:r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7980"/>
            <a:ext cx="1234480" cy="541662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it-IT" sz="320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gradFill>
                <a:gsLst>
                  <a:gs pos="0">
                    <a:srgbClr val="DDDDDD">
                      <a:tint val="63000"/>
                      <a:satMod val="255000"/>
                    </a:srgbClr>
                  </a:gs>
                  <a:gs pos="9000">
                    <a:srgbClr val="DDDDDD">
                      <a:tint val="63000"/>
                      <a:satMod val="255000"/>
                    </a:srgbClr>
                  </a:gs>
                  <a:gs pos="53000">
                    <a:srgbClr val="DDDDDD">
                      <a:shade val="60000"/>
                      <a:satMod val="100000"/>
                    </a:srgbClr>
                  </a:gs>
                  <a:gs pos="90000">
                    <a:srgbClr val="DDDDDD">
                      <a:tint val="63000"/>
                      <a:satMod val="255000"/>
                    </a:srgbClr>
                  </a:gs>
                  <a:gs pos="100000">
                    <a:srgbClr val="DDDDDD">
                      <a:tint val="63000"/>
                      <a:satMod val="25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05121" y="753831"/>
            <a:ext cx="531315" cy="47727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1778" y="1916832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00325" y="2924944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7584" y="410385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0325" y="518397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97" y="26064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468" y="141625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989" y="2424370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989" y="3573016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4653136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35496"/>
          </a:xfrm>
        </p:spPr>
        <p:txBody>
          <a:bodyPr/>
          <a:lstStyle/>
          <a:p>
            <a:r>
              <a:rPr lang="it-IT" sz="3600" dirty="0" smtClean="0">
                <a:solidFill>
                  <a:srgbClr val="C00000"/>
                </a:solidFill>
              </a:rPr>
              <a:t>Macchina </a:t>
            </a:r>
            <a:r>
              <a:rPr lang="it-IT" sz="3600" dirty="0" smtClean="0">
                <a:solidFill>
                  <a:srgbClr val="C00000"/>
                </a:solidFill>
              </a:rPr>
              <a:t>Ansaldo AE94.3A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7606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Mesh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Macchina AE94.3A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28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65760" y="1240160"/>
            <a:ext cx="3774192" cy="60466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Geometria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5362" name="Picture 2" descr="C:\Users\robeert\Desktop\università\TESI magistrale\Tesi\LaTeX\Immagini\Fig_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8996"/>
            <a:ext cx="3456384" cy="16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robeert\Desktop\università\TESI magistrale\Tesi\LaTeX\Immagini\Fig_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9958"/>
            <a:ext cx="3416250" cy="159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robeert\Desktop\università\TESI magistrale\Tesi\LaTeX\Immagini\Fig_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56203"/>
            <a:ext cx="3575379" cy="16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robeert\Desktop\università\TESI magistrale\Tesi\LaTeX\Immagini\Fig_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3899958"/>
            <a:ext cx="3541843" cy="16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1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Macchina AE94.3A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29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5536" y="548680"/>
            <a:ext cx="4608512" cy="576064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Condizioni operative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560" y="1700808"/>
            <a:ext cx="3456384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1800" dirty="0" smtClean="0">
                <a:solidFill>
                  <a:schemeClr val="tx1"/>
                </a:solidFill>
                <a:latin typeface="+mn-lt"/>
              </a:rPr>
              <a:t>Il campo di temperatura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88024" y="1772817"/>
            <a:ext cx="3672408" cy="504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1800" dirty="0" smtClean="0">
                <a:solidFill>
                  <a:schemeClr val="tx1"/>
                </a:solidFill>
                <a:latin typeface="+mn-lt"/>
              </a:rPr>
              <a:t>Il fronte di fiamma (</a:t>
            </a:r>
            <a:r>
              <a:rPr lang="it-IT" sz="1800" i="1" dirty="0" smtClean="0">
                <a:solidFill>
                  <a:schemeClr val="tx1"/>
                </a:solidFill>
                <a:latin typeface="+mn-lt"/>
              </a:rPr>
              <a:t>Reaction rate</a:t>
            </a: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)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386" name="Picture 2" descr="C:\Users\robeert\Desktop\università\TESI magistrale\Tesi\LaTeX\Immagini\Fig_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24" y="2276748"/>
            <a:ext cx="3888269" cy="19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robeert\Desktop\università\TESI magistrale\Tesi\LaTeX\Immagini\Fig_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7" y="4221025"/>
            <a:ext cx="3917365" cy="20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obeert\Desktop\università\TESI magistrale\Tesi\LaTeX\Immagini\Fig_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75" y="2204863"/>
            <a:ext cx="4206113" cy="20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robeert\Desktop\università\TESI magistrale\Tesi\LaTeX\Immagini\Fig_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74" y="4264982"/>
            <a:ext cx="4206113" cy="21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robeert\Desktop\università\TESI magistrale\Tesi\LaTeX\Immagini\Fig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09" y="4005064"/>
            <a:ext cx="3875018" cy="2276810"/>
          </a:xfrm>
          <a:prstGeom prst="rect">
            <a:avLst/>
          </a:prstGeom>
          <a:noFill/>
          <a:effectLst>
            <a:glow rad="1473200">
              <a:schemeClr val="bg1"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37856" y="559222"/>
            <a:ext cx="4038600" cy="112551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endParaRPr lang="it-IT" dirty="0" smtClean="0">
              <a:solidFill>
                <a:schemeClr val="tx1"/>
              </a:solidFill>
            </a:endParaRPr>
          </a:p>
          <a:p>
            <a:r>
              <a:rPr lang="it-IT" sz="20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Aumento del </a:t>
            </a:r>
            <a:r>
              <a:rPr lang="it-IT" sz="2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rendimento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5112568" cy="504056"/>
          </a:xfrm>
        </p:spPr>
        <p:txBody>
          <a:bodyPr/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Prestazioni di un turbogas</a:t>
            </a:r>
            <a:endParaRPr lang="it-IT" sz="11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528" y="990952"/>
            <a:ext cx="4041648" cy="63784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 algn="ctr"/>
            <a:r>
              <a:rPr lang="it-IT" sz="200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Aumento di </a:t>
            </a:r>
            <a:r>
              <a:rPr lang="it-IT" sz="2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potenza utile</a:t>
            </a: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8"/>
              <p:cNvSpPr txBox="1">
                <a:spLocks/>
              </p:cNvSpPr>
              <p:nvPr/>
            </p:nvSpPr>
            <p:spPr>
              <a:xfrm>
                <a:off x="4211960" y="1988840"/>
                <a:ext cx="4560937" cy="980146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l-GR" b="1" i="1" smtClean="0">
                        <a:solidFill>
                          <a:schemeClr val="tx2"/>
                        </a:solidFill>
                        <a:latin typeface="Cambria Math"/>
                      </a:rPr>
                      <m:t>𝜼</m:t>
                    </m:r>
                    <m:r>
                      <a:rPr lang="it-IT" b="1" i="1" smtClean="0">
                        <a:solidFill>
                          <a:schemeClr val="tx2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it-IT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  <m:r>
                          <a:rPr lang="it-IT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−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it-IT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it-IT" b="1" i="1" smtClean="0">
                        <a:solidFill>
                          <a:schemeClr val="tx2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it-IT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  <m:r>
                          <a:rPr lang="it-IT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a:rPr lang="it-IT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1" dirty="0" smtClean="0">
                    <a:solidFill>
                      <a:schemeClr val="tx2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7" name="Content Placeholder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988840"/>
                <a:ext cx="4560937" cy="9801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Combustione nei turbogas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861250" y="476672"/>
            <a:ext cx="7815206" cy="43204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smtClean="0"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rPr>
              <a:t>L’aumento di temperatura massima del ciclo provoca sull’impianto:</a:t>
            </a:r>
            <a:endParaRPr lang="it-IT" sz="1800" dirty="0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sz="1800" dirty="0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obeert\Desktop\università\TESI magistrale\Tesi\LaTeX\Immagini\Fig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6" y="1684733"/>
            <a:ext cx="2557004" cy="2320331"/>
          </a:xfrm>
          <a:prstGeom prst="rect">
            <a:avLst/>
          </a:prstGeom>
          <a:noFill/>
          <a:effectLst>
            <a:glow rad="393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7"/>
              <p:cNvSpPr txBox="1">
                <a:spLocks/>
              </p:cNvSpPr>
              <p:nvPr/>
            </p:nvSpPr>
            <p:spPr>
              <a:xfrm>
                <a:off x="104651" y="4365104"/>
                <a:ext cx="4693174" cy="17281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 typeface="Arial" pitchFamily="34" charset="0"/>
                  <a:buNone/>
                </a:pPr>
                <a:r>
                  <a:rPr lang="it-IT" sz="2000" dirty="0" smtClean="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rPr>
                  <a:t>L’aumento di temperatura in camera di combustione genera tuttavia un incremento della produzione 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smtClean="0">
                            <a:solidFill>
                              <a:schemeClr val="tx1"/>
                            </a:solidFill>
                            <a:latin typeface="Cambria Math"/>
                            <a:ea typeface="+mj-ea"/>
                            <a:cs typeface="+mj-cs"/>
                          </a:rPr>
                          <m:t>NO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smtClean="0">
                            <a:solidFill>
                              <a:schemeClr val="tx1"/>
                            </a:solidFill>
                            <a:latin typeface="Cambria Math"/>
                            <a:ea typeface="+mj-ea"/>
                            <a:cs typeface="+mj-cs"/>
                          </a:rPr>
                          <m:t>x</m:t>
                        </m:r>
                      </m:sub>
                    </m:sSub>
                  </m:oMath>
                </a14:m>
                <a:endParaRPr lang="it-IT" sz="2000" dirty="0">
                  <a:solidFill>
                    <a:schemeClr val="tx1"/>
                  </a:solidFill>
                  <a:latin typeface="+mn-lt"/>
                  <a:ea typeface="+mj-ea"/>
                  <a:cs typeface="+mj-cs"/>
                </a:endParaRPr>
              </a:p>
              <a:p>
                <a:pPr marL="0" indent="0" algn="just">
                  <a:buFont typeface="Arial" pitchFamily="34" charset="0"/>
                  <a:buNone/>
                </a:pPr>
                <a:endParaRPr lang="it-IT" sz="2800" dirty="0" smtClean="0">
                  <a:solidFill>
                    <a:schemeClr val="tx1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it-IT" dirty="0"/>
              </a:p>
              <a:p>
                <a:pPr marL="0" indent="0">
                  <a:buFont typeface="Arial" pitchFamily="34" charset="0"/>
                  <a:buNone/>
                </a:pPr>
                <a:endParaRPr lang="it-IT" dirty="0"/>
              </a:p>
            </p:txBody>
          </p:sp>
        </mc:Choice>
        <mc:Fallback>
          <p:sp>
            <p:nvSpPr>
              <p:cNvPr id="13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51" y="4365104"/>
                <a:ext cx="4693174" cy="1728192"/>
              </a:xfrm>
              <a:prstGeom prst="rect">
                <a:avLst/>
              </a:prstGeom>
              <a:blipFill rotWithShape="1">
                <a:blip r:embed="rId6"/>
                <a:stretch>
                  <a:fillRect l="-1032" t="-1042" r="-103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8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robeert\Desktop\università\TESI magistrale\Tesi\LaTeX\Immagini\Fig_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68" y="3106917"/>
            <a:ext cx="5120032" cy="3024999"/>
          </a:xfrm>
          <a:prstGeom prst="rect">
            <a:avLst/>
          </a:prstGeom>
          <a:noFill/>
          <a:effectLst>
            <a:glow rad="469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Macchina AE94.3A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30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55576" y="260648"/>
            <a:ext cx="7590616" cy="676672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Assenza di rilascio termico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55576" y="2060848"/>
            <a:ext cx="7590616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Modello di fiamma lineare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434" name="Picture 2" descr="C:\Users\robeert\Desktop\università\TESI magistrale\Tesi\LaTeX\Immagini\Fig_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78" y="276228"/>
            <a:ext cx="3528392" cy="1893111"/>
          </a:xfrm>
          <a:prstGeom prst="rect">
            <a:avLst/>
          </a:prstGeom>
          <a:noFill/>
          <a:effectLst>
            <a:glow rad="393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obeert\Desktop\università\TESI magistrale\presentazione\immagini\Macch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9" y="2675619"/>
            <a:ext cx="2808312" cy="78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robeert\Desktop\università\TESI magistrale\Tesi\LaTeX\Immagini\Fig_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2180"/>
            <a:ext cx="3024336" cy="2004547"/>
          </a:xfrm>
          <a:prstGeom prst="rect">
            <a:avLst/>
          </a:prstGeom>
          <a:noFill/>
          <a:effectLst>
            <a:glow rad="381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2771800" y="2636912"/>
            <a:ext cx="720080" cy="4841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29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robeert\Desktop\università\TESI magistrale\Tesi\LaTeX\Immagini\Fig_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3960440" cy="2166579"/>
          </a:xfrm>
          <a:prstGeom prst="rect">
            <a:avLst/>
          </a:prstGeom>
          <a:noFill/>
          <a:effectLst>
            <a:glow rad="495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Macchina AE94.3A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31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7848872" cy="820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L’analisi è effettuata sul primo modo azimutale in camera di combustione</a:t>
            </a:r>
            <a:r>
              <a:rPr lang="it-IT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458" name="Picture 2" descr="C:\Users\robeert\Desktop\università\TESI magistrale\Tesi\LaTeX\Immagini\Fig_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86395"/>
            <a:ext cx="4758099" cy="2907727"/>
          </a:xfrm>
          <a:prstGeom prst="rect">
            <a:avLst/>
          </a:prstGeom>
          <a:noFill/>
          <a:effectLst>
            <a:glow rad="469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robeert\Desktop\università\TESI magistrale\Tesi\LaTeX\Immagini\Fig_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556792"/>
            <a:ext cx="4104456" cy="2142125"/>
          </a:xfrm>
          <a:prstGeom prst="rect">
            <a:avLst/>
          </a:prstGeom>
          <a:noFill/>
          <a:effectLst>
            <a:glow rad="622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5"/>
          <p:cNvSpPr>
            <a:spLocks noGrp="1"/>
          </p:cNvSpPr>
          <p:nvPr>
            <p:ph sz="quarter" idx="13"/>
          </p:nvPr>
        </p:nvSpPr>
        <p:spPr>
          <a:xfrm>
            <a:off x="5245755" y="3717032"/>
            <a:ext cx="4032448" cy="698438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Influenza di </a:t>
            </a:r>
            <a:r>
              <a:rPr lang="it-IT" sz="2000" i="1" dirty="0">
                <a:solidFill>
                  <a:schemeClr val="tx1"/>
                </a:solidFill>
                <a:latin typeface="+mn-lt"/>
                <a:cs typeface="Times New Roman"/>
              </a:rPr>
              <a:t>τ</a:t>
            </a:r>
            <a:endParaRPr lang="it-IT" sz="2000" i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220072" y="1196752"/>
            <a:ext cx="4032448" cy="698438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Influenza di </a:t>
            </a:r>
            <a:r>
              <a:rPr lang="it-IT" sz="2000" i="1" dirty="0" smtClean="0">
                <a:solidFill>
                  <a:schemeClr val="tx1"/>
                </a:solidFill>
                <a:latin typeface="+mn-lt"/>
              </a:rPr>
              <a:t>k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it-IT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4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robeert\Desktop\università\TESI magistrale\Tesi\LaTeX\Immagini\Fig_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57" y="2924943"/>
            <a:ext cx="5057539" cy="2668053"/>
          </a:xfrm>
          <a:prstGeom prst="rect">
            <a:avLst/>
          </a:prstGeom>
          <a:noFill/>
          <a:effectLst>
            <a:glow rad="381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Macchina AE94.3A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32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5536" y="2060848"/>
            <a:ext cx="748883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La </a:t>
            </a:r>
            <a:r>
              <a:rPr lang="it-IT" sz="1800" i="1" dirty="0" smtClean="0">
                <a:solidFill>
                  <a:schemeClr val="tx1"/>
                </a:solidFill>
                <a:latin typeface="+mn-lt"/>
              </a:rPr>
              <a:t>NFTF</a:t>
            </a: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 è valutata sulla base dei risultati ottenuti da Palies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95536" y="116632"/>
            <a:ext cx="59046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Modello di fiamma non lineare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0482" name="Picture 2" descr="C:\Users\robeert\Desktop\università\TESI magistrale\presentazione\immagini\Macchin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880320" cy="61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robeert\Desktop\università\TESI magistrale\Tesi\LaTeX\Immagini\Fig_1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168352" cy="2137391"/>
          </a:xfrm>
          <a:prstGeom prst="rect">
            <a:avLst/>
          </a:prstGeom>
          <a:noFill/>
          <a:effectLst>
            <a:glow rad="304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3491880" y="3959486"/>
            <a:ext cx="473385" cy="3656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5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C:\Users\robeert\Desktop\università\TESI magistrale\Tesi\LaTeX\Immagini\Fig_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28800"/>
            <a:ext cx="1943123" cy="1514153"/>
          </a:xfrm>
          <a:prstGeom prst="rect">
            <a:avLst/>
          </a:prstGeom>
          <a:noFill/>
          <a:effectLst>
            <a:glow rad="927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robeert\Desktop\università\TESI magistrale\Tesi\LaTeX\Immagini\Fig_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30091"/>
            <a:ext cx="5646893" cy="3007221"/>
          </a:xfrm>
          <a:prstGeom prst="rect">
            <a:avLst/>
          </a:prstGeom>
          <a:noFill/>
          <a:effectLst>
            <a:glow rad="419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Macchina AE94.3A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33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5"/>
          <p:cNvSpPr txBox="1">
            <a:spLocks noGrp="1"/>
          </p:cNvSpPr>
          <p:nvPr>
            <p:ph sz="quarter" idx="13"/>
          </p:nvPr>
        </p:nvSpPr>
        <p:spPr>
          <a:xfrm>
            <a:off x="323850" y="188913"/>
            <a:ext cx="8352606" cy="647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800" dirty="0" smtClean="0">
                <a:solidFill>
                  <a:schemeClr val="tx2"/>
                </a:solidFill>
                <a:latin typeface="+mn-lt"/>
              </a:rPr>
              <a:t>Analisi di sensitività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Content Placeholder 5"/>
          <p:cNvSpPr txBox="1">
            <a:spLocks noGrp="1"/>
          </p:cNvSpPr>
          <p:nvPr>
            <p:ph sz="quarter" idx="13"/>
          </p:nvPr>
        </p:nvSpPr>
        <p:spPr>
          <a:xfrm>
            <a:off x="179834" y="836712"/>
            <a:ext cx="8352606" cy="6477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Il picco del guadagno della  FDF è mantenuto alla frequenza del modo considerato e variato in un range tra 0.8-1.4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2533" name="Picture 5" descr="C:\Users\robeert\Desktop\università\TESI magistrale\Tesi\LaTeX\Immagini\Fig_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28800"/>
            <a:ext cx="2088232" cy="1445084"/>
          </a:xfrm>
          <a:prstGeom prst="rect">
            <a:avLst/>
          </a:prstGeom>
          <a:noFill/>
          <a:effectLst>
            <a:glow rad="355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robeert\Desktop\università\TESI magistrale\Tesi\LaTeX\Immagini\Fig_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13275"/>
            <a:ext cx="2156420" cy="14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robeert\Desktop\università\TESI magistrale\Tesi\LaTeX\Immagini\Fig_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0021"/>
            <a:ext cx="1872208" cy="15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9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 descr="C:\Users\robeert\Desktop\università\TESI magistrale\Tesi\LaTeX\Immagini\Fig_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19958" cy="1707512"/>
          </a:xfrm>
          <a:prstGeom prst="rect">
            <a:avLst/>
          </a:prstGeom>
          <a:noFill/>
          <a:effectLst>
            <a:glow rad="292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robeert\Desktop\università\TESI magistrale\Tesi\LaTeX\Immagini\Fig_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8072"/>
            <a:ext cx="2664296" cy="1719979"/>
          </a:xfrm>
          <a:prstGeom prst="rect">
            <a:avLst/>
          </a:prstGeom>
          <a:noFill/>
          <a:effectLst>
            <a:glow rad="317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Macchina AE94.3A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34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79834" y="512812"/>
            <a:ext cx="8352606" cy="6477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it-IT" sz="2000" dirty="0" smtClean="0">
                <a:solidFill>
                  <a:schemeClr val="tx1"/>
                </a:solidFill>
                <a:latin typeface="+mn-lt"/>
              </a:rPr>
              <a:t>Il picco del guadagno della  FDF è mantenuto al valore di 1.2 e valutato a tre diverse frequenze</a:t>
            </a:r>
            <a:endParaRPr lang="it-IT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555" name="Picture 3" descr="C:\Users\robeert\Desktop\università\TESI magistrale\Tesi\LaTeX\Immagini\Fig_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48" y="1484784"/>
            <a:ext cx="2834828" cy="175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1736676" y="1700808"/>
            <a:ext cx="0" cy="115930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88024" y="1700808"/>
            <a:ext cx="0" cy="115212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528160" y="1772816"/>
            <a:ext cx="0" cy="115212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6" name="Picture 4" descr="C:\Users\robeert\Desktop\università\TESI magistrale\Tesi\LaTeX\Immagini\Fig_1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26996"/>
            <a:ext cx="4608512" cy="25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5"/>
              <p:cNvSpPr txBox="1">
                <a:spLocks/>
              </p:cNvSpPr>
              <p:nvPr/>
            </p:nvSpPr>
            <p:spPr>
              <a:xfrm>
                <a:off x="899592" y="3273328"/>
                <a:ext cx="8352606" cy="647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it-IT" sz="1050" b="1" dirty="0" smtClean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𝒎𝒂𝒙</m:t>
                        </m:r>
                      </m:sub>
                    </m:sSub>
                    <m:r>
                      <a:rPr lang="it-IT" sz="1050" b="1" i="1" smtClean="0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1050" b="1" dirty="0" smtClean="0">
                    <a:solidFill>
                      <a:schemeClr val="tx1"/>
                    </a:solidFill>
                    <a:latin typeface="+mn-lt"/>
                  </a:rPr>
                  <a:t> = 3.2</a:t>
                </a:r>
                <a14:m>
                  <m:oMath xmlns:m="http://schemas.openxmlformats.org/officeDocument/2006/math">
                    <m:r>
                      <a:rPr lang="it-IT" sz="1050" b="1" i="1" smtClean="0">
                        <a:solidFill>
                          <a:schemeClr val="tx1"/>
                        </a:solidFill>
                        <a:latin typeface="Cambria Math"/>
                      </a:rPr>
                      <m:t>𝟕</m:t>
                    </m:r>
                    <m:r>
                      <a:rPr lang="it-IT" sz="1050" b="1" i="1" smtClean="0">
                        <a:solidFill>
                          <a:schemeClr val="tx1"/>
                        </a:solidFill>
                        <a:latin typeface="Cambria Math"/>
                      </a:rPr>
                      <m:t>    </m:t>
                    </m:r>
                  </m:oMath>
                </a14:m>
                <a:r>
                  <a:rPr lang="it-IT" sz="1050" b="1" dirty="0" smtClean="0">
                    <a:solidFill>
                      <a:schemeClr val="tx1"/>
                    </a:solidFill>
                    <a:latin typeface="+mn-lt"/>
                  </a:rPr>
                  <a:t>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05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                      </m:t>
                        </m:r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𝒎𝒂𝒙</m:t>
                        </m:r>
                      </m:sub>
                    </m:sSub>
                    <m:r>
                      <a:rPr lang="it-IT" sz="1050" b="1" i="1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105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it-IT" sz="1050" b="1" i="1" smtClean="0">
                        <a:solidFill>
                          <a:schemeClr val="tx1"/>
                        </a:solidFill>
                        <a:latin typeface="Cambria Math"/>
                      </a:rPr>
                      <m:t>𝟑</m:t>
                    </m:r>
                  </m:oMath>
                </a14:m>
                <a:r>
                  <a:rPr lang="it-IT" sz="1050" b="1" dirty="0" smtClean="0">
                    <a:solidFill>
                      <a:schemeClr val="tx1"/>
                    </a:solidFill>
                  </a:rPr>
                  <a:t>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𝒎𝒂𝒙</m:t>
                        </m:r>
                      </m:sub>
                    </m:sSub>
                    <m:r>
                      <a:rPr lang="it-IT" sz="1050" b="1" i="1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it-IT" sz="105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1050" b="1" dirty="0">
                    <a:solidFill>
                      <a:schemeClr val="tx1"/>
                    </a:solidFill>
                  </a:rPr>
                  <a:t> = 2</a:t>
                </a:r>
                <a:r>
                  <a:rPr lang="it-IT" sz="1050" b="1" dirty="0" smtClean="0">
                    <a:solidFill>
                      <a:schemeClr val="tx1"/>
                    </a:solidFill>
                  </a:rPr>
                  <a:t>.9</a:t>
                </a:r>
                <a14:m>
                  <m:oMath xmlns:m="http://schemas.openxmlformats.org/officeDocument/2006/math">
                    <m:r>
                      <a:rPr lang="it-IT" sz="1050" b="1" i="1">
                        <a:solidFill>
                          <a:schemeClr val="tx1"/>
                        </a:solidFill>
                        <a:latin typeface="Cambria Math"/>
                      </a:rPr>
                      <m:t>𝟕</m:t>
                    </m:r>
                  </m:oMath>
                </a14:m>
                <a:endParaRPr lang="it-IT" sz="1050" b="1" dirty="0">
                  <a:solidFill>
                    <a:schemeClr val="tx1"/>
                  </a:solidFill>
                </a:endParaRPr>
              </a:p>
              <a:p>
                <a:pPr marL="0" indent="0" algn="just">
                  <a:buNone/>
                </a:pPr>
                <a:endParaRPr lang="it-IT" sz="1400" b="1" dirty="0">
                  <a:solidFill>
                    <a:schemeClr val="tx1"/>
                  </a:solidFill>
                </a:endParaRPr>
              </a:p>
              <a:p>
                <a:pPr marL="0" indent="0" algn="just">
                  <a:buFont typeface="Arial" pitchFamily="34" charset="0"/>
                  <a:buNone/>
                </a:pPr>
                <a:endParaRPr lang="it-IT" sz="14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273328"/>
                <a:ext cx="8352606" cy="6477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8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6" cy="691480"/>
          </a:xfrm>
        </p:spPr>
        <p:txBody>
          <a:bodyPr/>
          <a:lstStyle/>
          <a:p>
            <a:r>
              <a:rPr lang="it-IT" sz="3600" b="1" dirty="0" smtClean="0">
                <a:solidFill>
                  <a:srgbClr val="C00000"/>
                </a:solidFill>
              </a:rPr>
              <a:t>Conclusioni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3568" y="1196752"/>
            <a:ext cx="8003232" cy="49294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Il lavoro di tesi ha confermato l’approccio usato in Ansaldo Energia per lo studio dell’instabilità termoacustica in camera di combustione. </a:t>
            </a:r>
          </a:p>
          <a:p>
            <a:pPr marL="0" indent="0" algn="just">
              <a:buNone/>
            </a:pPr>
            <a:endParaRPr lang="it-IT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L’utilizzo di un modello di fiamma non lineare permette la costruzione dei diagrammi della biforcazione per l’anaisi di stabilità del sistema. </a:t>
            </a:r>
          </a:p>
          <a:p>
            <a:pPr marL="0" indent="0" algn="just">
              <a:buNone/>
            </a:pPr>
            <a:endParaRPr lang="it-IT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Per la riproduzione dei risultati sperimentali in Comsol è </a:t>
            </a:r>
            <a:r>
              <a:rPr lang="it-IT" sz="2000" dirty="0" smtClean="0">
                <a:solidFill>
                  <a:schemeClr val="tx1"/>
                </a:solidFill>
              </a:rPr>
              <a:t>necessaria </a:t>
            </a:r>
            <a:r>
              <a:rPr lang="it-IT" sz="2000" dirty="0" smtClean="0">
                <a:solidFill>
                  <a:schemeClr val="tx1"/>
                </a:solidFill>
              </a:rPr>
              <a:t>una calibrazione del modello di fiamma.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Conclusioni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35</a:t>
            </a:fld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FFC000"/>
            </a:gs>
            <a:gs pos="92000">
              <a:srgbClr val="FFE38B"/>
            </a:gs>
            <a:gs pos="52000">
              <a:schemeClr val="bg1">
                <a:lumMod val="100000"/>
              </a:schemeClr>
            </a:gs>
            <a:gs pos="33000">
              <a:schemeClr val="tx2">
                <a:lumMod val="20000"/>
                <a:lumOff val="80000"/>
              </a:schemeClr>
            </a:gs>
            <a:gs pos="7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637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…Grazie per </a:t>
            </a:r>
          </a:p>
          <a:p>
            <a:pPr marL="0" indent="0" algn="ctr">
              <a:buNone/>
            </a:pPr>
            <a:r>
              <a:rPr lang="it-IT" sz="8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l’attenzione!</a:t>
            </a:r>
            <a:endParaRPr lang="it-IT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9F6D5-6DDB-4E97-8018-01E66FC6ED34}" type="slidenum">
              <a:rPr lang="it-IT" smtClean="0"/>
              <a:t>36</a:t>
            </a:fld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Roberto Cademartori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2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4437112"/>
            <a:ext cx="36004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b="1" u="sng" dirty="0" smtClean="0">
                <a:solidFill>
                  <a:schemeClr val="tx1"/>
                </a:solidFill>
                <a:latin typeface="+mn-lt"/>
              </a:rPr>
              <a:t>Instabilità </a:t>
            </a:r>
            <a:r>
              <a:rPr lang="it-IT" sz="2000" b="1" u="sng" dirty="0" smtClean="0">
                <a:solidFill>
                  <a:schemeClr val="tx1"/>
                </a:solidFill>
                <a:latin typeface="+mn-lt"/>
              </a:rPr>
              <a:t>termoacustica</a:t>
            </a:r>
            <a:endParaRPr lang="it-IT" sz="2800" b="1" dirty="0" smtClean="0">
              <a:solidFill>
                <a:schemeClr val="accent1"/>
              </a:solidFill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endParaRPr lang="it-IT" sz="4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9512" y="2780928"/>
            <a:ext cx="8352928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b="1" dirty="0" smtClean="0">
                <a:solidFill>
                  <a:srgbClr val="00B050"/>
                </a:solidFill>
                <a:latin typeface="+mn-lt"/>
              </a:rPr>
              <a:t>      </a:t>
            </a:r>
            <a:r>
              <a:rPr lang="it-IT" sz="2800" b="1" dirty="0" smtClean="0">
                <a:solidFill>
                  <a:srgbClr val="00B050"/>
                </a:solidFill>
                <a:latin typeface="+mn-lt"/>
              </a:rPr>
              <a:t>Vantaggi           </a:t>
            </a:r>
            <a:r>
              <a:rPr lang="it-IT" sz="2800" b="1" dirty="0" smtClean="0">
                <a:solidFill>
                  <a:srgbClr val="00B050"/>
                </a:solidFill>
                <a:latin typeface="+mn-lt"/>
              </a:rPr>
              <a:t>                     </a:t>
            </a:r>
            <a:r>
              <a:rPr lang="it-IT" sz="2800" b="1" dirty="0" smtClean="0">
                <a:solidFill>
                  <a:srgbClr val="C00000"/>
                </a:solidFill>
              </a:rPr>
              <a:t>Svantaggi</a:t>
            </a:r>
            <a:endParaRPr lang="it-IT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it-IT" sz="44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" name="Picture 6" descr="C:\Users\robeert\Desktop\università\TESI magistrale\presentazione\immagini\lpp-inject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71159"/>
            <a:ext cx="1584176" cy="13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obeert\Desktop\università\TESI magistrale\Tesi\LaTeX\Immagini\Fig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" y="4198060"/>
            <a:ext cx="2214174" cy="200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3573016"/>
            <a:ext cx="4045759" cy="465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Bassa temperatura di combustione</a:t>
            </a:r>
          </a:p>
          <a:p>
            <a:endParaRPr lang="it-IT" sz="2800" b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endParaRPr lang="it-IT" sz="4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3573016"/>
            <a:ext cx="4950114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Flashback</a:t>
            </a:r>
          </a:p>
          <a:p>
            <a:r>
              <a:rPr lang="it-IT" sz="2000" dirty="0" smtClean="0">
                <a:solidFill>
                  <a:schemeClr val="tx1"/>
                </a:solidFill>
                <a:latin typeface="+mn-lt"/>
              </a:rPr>
              <a:t>Autoignizione</a:t>
            </a:r>
          </a:p>
          <a:p>
            <a:endParaRPr lang="it-IT" sz="2800" dirty="0" smtClean="0">
              <a:solidFill>
                <a:schemeClr val="tx1"/>
              </a:solidFill>
              <a:latin typeface="+mn-lt"/>
            </a:endParaRPr>
          </a:p>
          <a:p>
            <a:endParaRPr lang="it-IT" sz="2800" b="1" dirty="0" smtClean="0">
              <a:solidFill>
                <a:schemeClr val="accent1"/>
              </a:solidFill>
              <a:latin typeface="+mn-lt"/>
            </a:endParaRPr>
          </a:p>
          <a:p>
            <a:pPr marL="0" indent="0">
              <a:buFont typeface="Arial" pitchFamily="34" charset="0"/>
              <a:buNone/>
            </a:pPr>
            <a:endParaRPr lang="it-IT" sz="44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4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Combustione nei turbogas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-574848"/>
            <a:ext cx="8229600" cy="1195536"/>
          </a:xfrm>
        </p:spPr>
        <p:txBody>
          <a:bodyPr/>
          <a:lstStyle/>
          <a:p>
            <a:r>
              <a:rPr lang="it-IT" sz="3200" dirty="0" smtClean="0"/>
              <a:t>Combustione LPP</a:t>
            </a:r>
            <a:endParaRPr lang="it-IT" sz="32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275856" y="448072"/>
            <a:ext cx="403244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dirty="0" smtClean="0">
                <a:solidFill>
                  <a:schemeClr val="tx2"/>
                </a:solidFill>
              </a:rPr>
              <a:t>(Lean-premix-prevaporized)</a:t>
            </a:r>
            <a:endParaRPr lang="it-IT" sz="1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4" name="Picture 5" descr="C:\Users\robeert\Desktop\università\TESI magistrale\presentazione\immagini\Fig_7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68" y="925929"/>
            <a:ext cx="4867969" cy="1854999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2987824" y="1592806"/>
            <a:ext cx="360040" cy="2880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/>
          <p:cNvSpPr/>
          <p:nvPr/>
        </p:nvSpPr>
        <p:spPr>
          <a:xfrm>
            <a:off x="3275856" y="1484784"/>
            <a:ext cx="733315" cy="6011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862430" y="2024854"/>
            <a:ext cx="366658" cy="50405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29088" y="237502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Premixer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42708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  <p:bldP spid="15" grpId="0" animBg="1"/>
      <p:bldP spid="16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88000">
              <a:schemeClr val="accent4">
                <a:lumMod val="60000"/>
                <a:lumOff val="40000"/>
              </a:schemeClr>
            </a:gs>
            <a:gs pos="64000">
              <a:schemeClr val="accent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6672"/>
            <a:ext cx="8229600" cy="217626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200" b="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657136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Combustione nei Turbogas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Instabilità termoacustica 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Modello matematico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numerici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Macchina Ansaldo AE94.3A</a:t>
            </a:r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7980"/>
            <a:ext cx="1234480" cy="541662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it-IT" sz="320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gradFill>
                <a:gsLst>
                  <a:gs pos="0">
                    <a:srgbClr val="DDDDDD">
                      <a:tint val="63000"/>
                      <a:satMod val="255000"/>
                    </a:srgbClr>
                  </a:gs>
                  <a:gs pos="9000">
                    <a:srgbClr val="DDDDDD">
                      <a:tint val="63000"/>
                      <a:satMod val="255000"/>
                    </a:srgbClr>
                  </a:gs>
                  <a:gs pos="53000">
                    <a:srgbClr val="DDDDDD">
                      <a:shade val="60000"/>
                      <a:satMod val="100000"/>
                    </a:srgbClr>
                  </a:gs>
                  <a:gs pos="90000">
                    <a:srgbClr val="DDDDDD">
                      <a:tint val="63000"/>
                      <a:satMod val="255000"/>
                    </a:srgbClr>
                  </a:gs>
                  <a:gs pos="100000">
                    <a:srgbClr val="DDDDDD">
                      <a:tint val="63000"/>
                      <a:satMod val="25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05121" y="753831"/>
            <a:ext cx="531315" cy="47727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1778" y="1916832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00325" y="2924944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7584" y="410385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0325" y="518397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97" y="26064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468" y="141625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75656" y="116632"/>
            <a:ext cx="6552728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500" b="1" dirty="0" smtClean="0">
                <a:solidFill>
                  <a:srgbClr val="C00000"/>
                </a:solidFill>
                <a:latin typeface="Times New Roman"/>
              </a:rPr>
              <a:t>Instabilità termoacustica</a:t>
            </a:r>
          </a:p>
          <a:p>
            <a:pPr marL="0" indent="0" algn="ctr">
              <a:buNone/>
            </a:pPr>
            <a:r>
              <a:rPr lang="it-IT" sz="3500" b="1" dirty="0" smtClean="0">
                <a:solidFill>
                  <a:srgbClr val="C00000"/>
                </a:solidFill>
                <a:latin typeface="Times New Roman"/>
              </a:rPr>
              <a:t>(humming)</a:t>
            </a:r>
          </a:p>
          <a:p>
            <a:pPr marL="0" indent="0">
              <a:buFont typeface="Arial" pitchFamily="34" charset="0"/>
              <a:buNone/>
            </a:pPr>
            <a:endParaRPr lang="it-IT" sz="4400" b="1" dirty="0">
              <a:solidFill>
                <a:srgbClr val="00B05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prstClr val="black"/>
                </a:solidFill>
              </a:rPr>
              <a:pPr/>
              <a:t>6</a:t>
            </a:fld>
            <a:endParaRPr lang="it-IT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215965" y="1575527"/>
                <a:ext cx="2275915" cy="773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800" b="1" dirty="0" smtClean="0">
                    <a:solidFill>
                      <a:schemeClr val="tx2"/>
                    </a:solidFill>
                  </a:rPr>
                  <a:t>ϕ</a:t>
                </a:r>
                <a:r>
                  <a:rPr lang="it-IT" sz="2800" b="1" dirty="0" smtClean="0">
                    <a:solidFill>
                      <a:schemeClr val="tx2"/>
                    </a:solidFill>
                  </a:rPr>
                  <a:t>'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it-IT" sz="2800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it-IT" sz="2800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</m:acc>
                          </m:e>
                          <m:sub>
                            <m:r>
                              <a:rPr lang="it-IT" sz="28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8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it-IT" sz="2800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it-IT" sz="2800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</m:acc>
                          </m:e>
                          <m:sub>
                            <m:r>
                              <a:rPr lang="it-IT" sz="2800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𝒔𝒕</m:t>
                            </m:r>
                          </m:sub>
                        </m:sSub>
                      </m:den>
                    </m:f>
                  </m:oMath>
                </a14:m>
                <a:endParaRPr lang="it-IT" sz="3200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965" y="1575527"/>
                <a:ext cx="2275915" cy="773353"/>
              </a:xfrm>
              <a:prstGeom prst="rect">
                <a:avLst/>
              </a:prstGeom>
              <a:blipFill rotWithShape="1">
                <a:blip r:embed="rId3"/>
                <a:stretch>
                  <a:fillRect l="-5348" b="-1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483768" y="286513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 Q</a:t>
            </a:r>
            <a:r>
              <a:rPr lang="it-IT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'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4077073"/>
            <a:ext cx="3672408" cy="129614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2267744" y="4077073"/>
            <a:ext cx="0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4" idx="0"/>
          </p:cNvCxnSpPr>
          <p:nvPr/>
        </p:nvCxnSpPr>
        <p:spPr>
          <a:xfrm rot="16200000" flipH="1">
            <a:off x="2052676" y="4328144"/>
            <a:ext cx="648077" cy="145934"/>
          </a:xfrm>
          <a:prstGeom prst="curvedConnector3">
            <a:avLst>
              <a:gd name="adj1" fmla="val 5317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14" idx="2"/>
          </p:cNvCxnSpPr>
          <p:nvPr/>
        </p:nvCxnSpPr>
        <p:spPr>
          <a:xfrm rot="5400000" flipH="1" flipV="1">
            <a:off x="2052679" y="4976215"/>
            <a:ext cx="648071" cy="145934"/>
          </a:xfrm>
          <a:prstGeom prst="curvedConnector3">
            <a:avLst>
              <a:gd name="adj1" fmla="val 5106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7" name="Curved Connector 5136"/>
          <p:cNvCxnSpPr/>
          <p:nvPr/>
        </p:nvCxnSpPr>
        <p:spPr>
          <a:xfrm flipV="1">
            <a:off x="971600" y="4641607"/>
            <a:ext cx="720080" cy="28803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 flipV="1">
            <a:off x="2843808" y="4257095"/>
            <a:ext cx="720080" cy="28803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10800000">
            <a:off x="2885019" y="4947474"/>
            <a:ext cx="655736" cy="18960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4930" y="4164643"/>
            <a:ext cx="3819784" cy="20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65" y="4077072"/>
            <a:ext cx="3951114" cy="20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868144" y="5013176"/>
            <a:ext cx="201622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28734" y="457706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Times New Roman"/>
                <a:cs typeface="Times New Roman"/>
              </a:rPr>
              <a:t>τ</a:t>
            </a:r>
            <a:endParaRPr lang="it-IT" sz="2000" b="1" dirty="0"/>
          </a:p>
        </p:txBody>
      </p:sp>
      <p:pic>
        <p:nvPicPr>
          <p:cNvPr id="7182" name="Picture 13" descr="C:\Users\robeert\Desktop\università\TESI magistrale\presentazione\immagini\Immagine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17" y="3845981"/>
            <a:ext cx="4183063" cy="24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7380312" y="4869160"/>
            <a:ext cx="792088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21700" y="443071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Times New Roman"/>
                <a:cs typeface="Times New Roman"/>
              </a:rPr>
              <a:t>τ</a:t>
            </a:r>
            <a:endParaRPr lang="it-IT" sz="2000" b="1" dirty="0"/>
          </a:p>
        </p:txBody>
      </p:sp>
      <p:pic>
        <p:nvPicPr>
          <p:cNvPr id="3074" name="Picture 2" descr="C:\Users\robeert\Desktop\università\TESI magistrale\presentazione\immagini\Immagine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26" y="3871825"/>
            <a:ext cx="4175010" cy="24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5" descr="C:\Users\robeert\Desktop\università\TESI magistrale\presentazione\immagini\Immagine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28" y="3645025"/>
            <a:ext cx="4340276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Instabilità termoacustica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obeert\Desktop\università\TESI magistrale\presentazione\immagini\eq1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252081" cy="808671"/>
          </a:xfrm>
          <a:prstGeom prst="rect">
            <a:avLst/>
          </a:prstGeom>
          <a:noFill/>
          <a:effectLst>
            <a:glow rad="6223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427984" y="1300698"/>
            <a:ext cx="3830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Criterio di Rayleigh (1878)</a:t>
            </a:r>
            <a:endParaRPr lang="it-IT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286513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p</a:t>
            </a:r>
            <a:r>
              <a:rPr lang="it-IT" sz="4000" b="1" dirty="0" smtClean="0">
                <a:latin typeface="Times New Roman"/>
                <a:cs typeface="Times New Roman"/>
              </a:rPr>
              <a:t>'</a:t>
            </a:r>
            <a:endParaRPr lang="it-IT" sz="4000" b="1" dirty="0"/>
          </a:p>
        </p:txBody>
      </p:sp>
      <p:sp>
        <p:nvSpPr>
          <p:cNvPr id="33" name="Right Arrow 32"/>
          <p:cNvSpPr/>
          <p:nvPr/>
        </p:nvSpPr>
        <p:spPr>
          <a:xfrm rot="3496829">
            <a:off x="1866510" y="2684661"/>
            <a:ext cx="674407" cy="4109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ight Arrow 33"/>
          <p:cNvSpPr/>
          <p:nvPr/>
        </p:nvSpPr>
        <p:spPr>
          <a:xfrm rot="18640913">
            <a:off x="1154033" y="2605074"/>
            <a:ext cx="674407" cy="4109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ight Arrow 34"/>
          <p:cNvSpPr/>
          <p:nvPr/>
        </p:nvSpPr>
        <p:spPr>
          <a:xfrm rot="10800000">
            <a:off x="1475656" y="3090082"/>
            <a:ext cx="674407" cy="4109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/>
          <p:cNvSpPr/>
          <p:nvPr/>
        </p:nvSpPr>
        <p:spPr>
          <a:xfrm>
            <a:off x="395536" y="2924944"/>
            <a:ext cx="792088" cy="72008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/>
          <p:cNvSpPr/>
          <p:nvPr/>
        </p:nvSpPr>
        <p:spPr>
          <a:xfrm>
            <a:off x="1187624" y="1412776"/>
            <a:ext cx="1512168" cy="1096703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/>
          <p:cNvSpPr/>
          <p:nvPr/>
        </p:nvSpPr>
        <p:spPr>
          <a:xfrm>
            <a:off x="2483768" y="2852936"/>
            <a:ext cx="870801" cy="779894"/>
          </a:xfrm>
          <a:prstGeom prst="ellipse">
            <a:avLst/>
          </a:prstGeom>
          <a:solidFill>
            <a:srgbClr val="C00000">
              <a:alpha val="17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1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28" grpId="0"/>
      <p:bldP spid="13" grpId="0"/>
      <p:bldP spid="33" grpId="0" animBg="1"/>
      <p:bldP spid="34" grpId="0" animBg="1"/>
      <p:bldP spid="35" grpId="0" animBg="1"/>
      <p:bldP spid="5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-108520" y="3573016"/>
            <a:ext cx="7348164" cy="5707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1"/>
                </a:solidFill>
                <a:latin typeface="+mn-lt"/>
              </a:rPr>
              <a:t>I</a:t>
            </a:r>
            <a:r>
              <a:rPr lang="it-IT" dirty="0" smtClean="0">
                <a:solidFill>
                  <a:schemeClr val="tx1"/>
                </a:solidFill>
                <a:latin typeface="+mn-lt"/>
              </a:rPr>
              <a:t>nstabilità termoacustica in camera di combustione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7</a:t>
            </a:fld>
            <a:endParaRPr lang="it-IT" b="1">
              <a:solidFill>
                <a:schemeClr val="tx1"/>
              </a:solidFill>
            </a:endParaRPr>
          </a:p>
        </p:txBody>
      </p:sp>
      <p:pic>
        <p:nvPicPr>
          <p:cNvPr id="1026" name="Picture 2" descr="C:\Users\robeert\Desktop\università\TESI magistrale\Tesi\LaTeX\Immagini\Fig_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5" y="4077072"/>
            <a:ext cx="4669014" cy="216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Instabilità termoacustica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32995" y="4869160"/>
            <a:ext cx="6048672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tx1"/>
                </a:solidFill>
                <a:latin typeface="+mn-lt"/>
              </a:rPr>
              <a:t>Effetti di stress a fatica </a:t>
            </a:r>
          </a:p>
          <a:p>
            <a:r>
              <a:rPr lang="it-IT" dirty="0" smtClean="0">
                <a:solidFill>
                  <a:schemeClr val="tx1"/>
                </a:solidFill>
                <a:latin typeface="+mn-lt"/>
              </a:rPr>
              <a:t>Creep</a:t>
            </a: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Acoustic instability in a combustion chamb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16632"/>
            <a:ext cx="5688632" cy="33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67925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88000">
              <a:schemeClr val="accent4">
                <a:lumMod val="60000"/>
                <a:lumOff val="40000"/>
              </a:schemeClr>
            </a:gs>
            <a:gs pos="64000">
              <a:schemeClr val="accent1"/>
            </a:gs>
            <a:gs pos="100000">
              <a:schemeClr val="accent3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76672"/>
            <a:ext cx="8229600" cy="217626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3200" b="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657136"/>
            <a:ext cx="7704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Combustione nei Turbogas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Instabilità termoacustica 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Modello matematico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numerici</a:t>
            </a:r>
          </a:p>
          <a:p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Macchina Ansaldo AE94.3A</a:t>
            </a:r>
            <a:endParaRPr lang="it-IT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7980"/>
            <a:ext cx="1234480" cy="541662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it-IT" sz="3200">
              <a:ln w="5000" cmpd="sng">
                <a:solidFill>
                  <a:srgbClr val="DDDDDD">
                    <a:tint val="80000"/>
                    <a:shade val="99000"/>
                    <a:satMod val="500000"/>
                  </a:srgbClr>
                </a:solidFill>
                <a:prstDash val="solid"/>
              </a:ln>
              <a:gradFill>
                <a:gsLst>
                  <a:gs pos="0">
                    <a:srgbClr val="DDDDDD">
                      <a:tint val="63000"/>
                      <a:satMod val="255000"/>
                    </a:srgbClr>
                  </a:gs>
                  <a:gs pos="9000">
                    <a:srgbClr val="DDDDDD">
                      <a:tint val="63000"/>
                      <a:satMod val="255000"/>
                    </a:srgbClr>
                  </a:gs>
                  <a:gs pos="53000">
                    <a:srgbClr val="DDDDDD">
                      <a:shade val="60000"/>
                      <a:satMod val="100000"/>
                    </a:srgbClr>
                  </a:gs>
                  <a:gs pos="90000">
                    <a:srgbClr val="DDDDDD">
                      <a:tint val="63000"/>
                      <a:satMod val="255000"/>
                    </a:srgbClr>
                  </a:gs>
                  <a:gs pos="100000">
                    <a:srgbClr val="DDDDDD">
                      <a:tint val="63000"/>
                      <a:satMod val="25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05121" y="753831"/>
            <a:ext cx="531315" cy="47727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1778" y="1916832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00325" y="2924944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7584" y="410385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0325" y="5183970"/>
            <a:ext cx="531315" cy="47727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997" y="26064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468" y="1416258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989" y="2424370"/>
            <a:ext cx="1076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00" b="1" i="1" cap="all" dirty="0" smtClean="0">
                <a:ln w="9000" cmpd="sng">
                  <a:solidFill>
                    <a:srgbClr val="80808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Andy" panose="03080602030302030203" pitchFamily="66" charset="0"/>
              </a:rPr>
              <a:t>V</a:t>
            </a:r>
            <a:endParaRPr lang="it-IT" sz="7800" b="1" i="1" cap="all" dirty="0">
              <a:ln w="9000" cmpd="sng">
                <a:solidFill>
                  <a:srgbClr val="808080">
                    <a:shade val="50000"/>
                    <a:satMod val="12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Andy" panose="0308060203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91300"/>
            <a:ext cx="9144000" cy="466700"/>
          </a:xfrm>
          <a:prstGeom prst="rect">
            <a:avLst/>
          </a:prstGeom>
          <a:gradFill flip="none" rotWithShape="1">
            <a:gsLst>
              <a:gs pos="88000">
                <a:schemeClr val="bg1">
                  <a:lumMod val="95000"/>
                </a:schemeClr>
              </a:gs>
              <a:gs pos="31000">
                <a:schemeClr val="accent1">
                  <a:lumMod val="40000"/>
                  <a:lumOff val="60000"/>
                </a:schemeClr>
              </a:gs>
              <a:gs pos="79000">
                <a:schemeClr val="bg2"/>
              </a:gs>
              <a:gs pos="0">
                <a:schemeClr val="tx2"/>
              </a:gs>
              <a:gs pos="100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89384" y="116632"/>
                <a:ext cx="3534544" cy="25922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 smtClean="0">
                    <a:solidFill>
                      <a:schemeClr val="tx1"/>
                    </a:solidFill>
                    <a:latin typeface="+mn-lt"/>
                  </a:rPr>
                  <a:t>Ipotesi:</a:t>
                </a:r>
              </a:p>
              <a:p>
                <a:r>
                  <a:rPr lang="it-IT" sz="1800" dirty="0" smtClean="0">
                    <a:solidFill>
                      <a:schemeClr val="tx1"/>
                    </a:solidFill>
                    <a:latin typeface="+mn-lt"/>
                  </a:rPr>
                  <a:t>Flusso comprimibile</a:t>
                </a:r>
              </a:p>
              <a:p>
                <a:r>
                  <a:rPr lang="it-IT" sz="1800" dirty="0" smtClean="0">
                    <a:solidFill>
                      <a:schemeClr val="tx1"/>
                    </a:solidFill>
                    <a:latin typeface="+mn-lt"/>
                  </a:rPr>
                  <a:t>Flusso inviscoso</a:t>
                </a:r>
              </a:p>
              <a:p>
                <a:r>
                  <a:rPr lang="it-IT" sz="1800" dirty="0" smtClean="0">
                    <a:solidFill>
                      <a:schemeClr val="tx1"/>
                    </a:solidFill>
                    <a:latin typeface="+mn-lt"/>
                  </a:rPr>
                  <a:t>Gas perfetto</a:t>
                </a:r>
              </a:p>
              <a:p>
                <a:r>
                  <a:rPr lang="it-IT" sz="1800" dirty="0" smtClean="0">
                    <a:solidFill>
                      <a:schemeClr val="tx1"/>
                    </a:solidFill>
                    <a:latin typeface="+mn-lt"/>
                  </a:rPr>
                  <a:t>Effetti conduttivi trascurabili</a:t>
                </a:r>
              </a:p>
              <a:p>
                <a:pPr marL="0" indent="0">
                  <a:buNone/>
                </a:pPr>
                <a:endParaRPr lang="it-IT" sz="1800" dirty="0" smtClean="0">
                  <a:solidFill>
                    <a:schemeClr val="tx1"/>
                  </a:solidFill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e>
                    </m:acc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𝑢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it-IT" sz="180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               ≈0</m:t>
                      </m:r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9384" y="116632"/>
                <a:ext cx="3534544" cy="2592288"/>
              </a:xfrm>
              <a:blipFill rotWithShape="1">
                <a:blip r:embed="rId2"/>
                <a:stretch>
                  <a:fillRect l="-1552" t="-1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BAB4-FC8B-4596-8205-113E27E62FB2}" type="slidenum">
              <a:rPr lang="it-IT" b="1" smtClean="0">
                <a:solidFill>
                  <a:schemeClr val="tx1"/>
                </a:solidFill>
              </a:rPr>
              <a:pPr/>
              <a:t>9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C:\Users\robeert\Desktop\università\TESI magistrale\presentazione\immagini\eq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50" y="953261"/>
            <a:ext cx="3456384" cy="743066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1259632" y="2103983"/>
            <a:ext cx="216024" cy="316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3965787" y="1124744"/>
            <a:ext cx="64988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1"/>
                </a:solidFill>
              </a:rPr>
              <a:t>Modello matematico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2"/>
          </p:nvPr>
        </p:nvSpPr>
        <p:spPr>
          <a:xfrm>
            <a:off x="5045907" y="332656"/>
            <a:ext cx="2118381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 smtClean="0">
                <a:solidFill>
                  <a:schemeClr val="tx2"/>
                </a:solidFill>
              </a:rPr>
              <a:t>Dominio </a:t>
            </a:r>
            <a:r>
              <a:rPr lang="it-IT" sz="1800" dirty="0" smtClean="0">
                <a:solidFill>
                  <a:schemeClr val="tx2"/>
                </a:solidFill>
              </a:rPr>
              <a:t>del tempo</a:t>
            </a:r>
            <a:endParaRPr lang="it-IT" sz="1800" dirty="0">
              <a:solidFill>
                <a:schemeClr val="tx2"/>
              </a:solidFill>
            </a:endParaRPr>
          </a:p>
        </p:txBody>
      </p:sp>
      <p:pic>
        <p:nvPicPr>
          <p:cNvPr id="15" name="Picture 2" descr="C:\Users\robeert\Desktop\università\TESI magistrale\presentazione\immagini\eq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2578106" cy="1368152"/>
          </a:xfrm>
          <a:prstGeom prst="rect">
            <a:avLst/>
          </a:prstGeom>
          <a:noFill/>
          <a:effectLst>
            <a:glow rad="342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200441" y="3242311"/>
            <a:ext cx="2859391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 smtClean="0">
                <a:solidFill>
                  <a:schemeClr val="tx2"/>
                </a:solidFill>
              </a:rPr>
              <a:t>Dominio </a:t>
            </a:r>
            <a:r>
              <a:rPr lang="it-IT" sz="1800" dirty="0" smtClean="0">
                <a:solidFill>
                  <a:schemeClr val="tx2"/>
                </a:solidFill>
              </a:rPr>
              <a:t>delle frequenze</a:t>
            </a:r>
            <a:endParaRPr lang="it-IT" sz="1800" dirty="0">
              <a:solidFill>
                <a:schemeClr val="tx2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203848" y="3861048"/>
            <a:ext cx="654354" cy="37932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pic>
        <p:nvPicPr>
          <p:cNvPr id="18" name="Picture 3" descr="C:\Users\robeert\Desktop\università\TESI magistrale\presentazione\immagini\eq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389403" cy="125756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sz="half" idx="2"/>
          </p:nvPr>
        </p:nvSpPr>
        <p:spPr>
          <a:xfrm>
            <a:off x="4211960" y="2816932"/>
            <a:ext cx="5184576" cy="5400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Equazione di Helmholtz</a:t>
            </a:r>
            <a:endParaRPr lang="it-IT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195564" y="4656348"/>
                <a:ext cx="2664296" cy="173495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λ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ω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=−2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l-GR" sz="1600" i="1">
                          <a:solidFill>
                            <a:schemeClr val="tx1"/>
                          </a:solidFill>
                          <a:latin typeface="Cambria Math"/>
                        </a:rPr>
                        <m:t>π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it-IT" sz="1600" i="1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1600" dirty="0" smtClean="0">
                    <a:solidFill>
                      <a:schemeClr val="tx1"/>
                    </a:solidFill>
                    <a:latin typeface="+mn-lt"/>
                  </a:rPr>
                  <a:t>p = pressione</a:t>
                </a:r>
              </a:p>
              <a:p>
                <a:pPr marL="0" indent="0">
                  <a:buNone/>
                </a:pPr>
                <a:r>
                  <a:rPr lang="it-IT" sz="1600" dirty="0" smtClean="0">
                    <a:solidFill>
                      <a:schemeClr val="tx1"/>
                    </a:solidFill>
                    <a:latin typeface="+mn-lt"/>
                    <a:cs typeface="Times New Roman"/>
                  </a:rPr>
                  <a:t>ρ = densità</a:t>
                </a:r>
              </a:p>
              <a:p>
                <a:pPr marL="0" indent="0">
                  <a:buNone/>
                </a:pPr>
                <a:r>
                  <a:rPr lang="it-IT" sz="1600" dirty="0" smtClean="0">
                    <a:solidFill>
                      <a:schemeClr val="tx1"/>
                    </a:solidFill>
                    <a:latin typeface="+mn-lt"/>
                    <a:cs typeface="Times New Roman"/>
                  </a:rPr>
                  <a:t>c = velocità del suono</a:t>
                </a:r>
              </a:p>
              <a:p>
                <a:pPr marL="0" indent="0">
                  <a:buNone/>
                </a:pPr>
                <a:r>
                  <a:rPr lang="it-IT" sz="1600" dirty="0" smtClean="0">
                    <a:solidFill>
                      <a:schemeClr val="tx1"/>
                    </a:solidFill>
                    <a:latin typeface="+mn-lt"/>
                    <a:cs typeface="Times New Roman"/>
                  </a:rPr>
                  <a:t>q = rilascio di calore</a:t>
                </a:r>
                <a:endParaRPr lang="it-IT" sz="16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195564" y="4656348"/>
                <a:ext cx="2664296" cy="1734952"/>
              </a:xfrm>
              <a:blipFill rotWithShape="1">
                <a:blip r:embed="rId6"/>
                <a:stretch>
                  <a:fillRect l="-11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6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build="p"/>
      <p:bldP spid="17" grpId="0" animBg="1"/>
      <p:bldP spid="19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n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6097</TotalTime>
  <Words>1149</Words>
  <Application>Microsoft Office PowerPoint</Application>
  <PresentationFormat>On-screen Show (4:3)</PresentationFormat>
  <Paragraphs>316</Paragraphs>
  <Slides>36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Executive</vt:lpstr>
      <vt:lpstr>Technic</vt:lpstr>
      <vt:lpstr>PowerPoint Presentation</vt:lpstr>
      <vt:lpstr>PowerPoint Presentation</vt:lpstr>
      <vt:lpstr>Prestazioni di un turbogas</vt:lpstr>
      <vt:lpstr>Combustione LPP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Modello di fiamma</vt:lpstr>
      <vt:lpstr>Non linearità</vt:lpstr>
      <vt:lpstr>PowerPoint Presentation</vt:lpstr>
      <vt:lpstr>PowerPoint Presentation</vt:lpstr>
      <vt:lpstr>Test numerici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Macchina Ansaldo AE94.3A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</dc:creator>
  <cp:lastModifiedBy>Roberto</cp:lastModifiedBy>
  <cp:revision>417</cp:revision>
  <dcterms:created xsi:type="dcterms:W3CDTF">2015-03-08T10:11:47Z</dcterms:created>
  <dcterms:modified xsi:type="dcterms:W3CDTF">2015-10-23T13:59:32Z</dcterms:modified>
</cp:coreProperties>
</file>